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y="6858000" cx="9144000"/>
  <p:notesSz cx="6858000" cy="9144000"/>
  <p:embeddedFontLst>
    <p:embeddedFont>
      <p:font typeface="Google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GoogleSans-regular.fntdata"/><Relationship Id="rId94" Type="http://schemas.openxmlformats.org/officeDocument/2006/relationships/slide" Target="slides/slide89.xml"/><Relationship Id="rId97" Type="http://schemas.openxmlformats.org/officeDocument/2006/relationships/font" Target="fonts/GoogleSans-italic.fntdata"/><Relationship Id="rId96" Type="http://schemas.openxmlformats.org/officeDocument/2006/relationships/font" Target="fonts/Google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Google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 name="Google Shape;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7c154ecac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7c154ecac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use our example from last time: we want to predict height (the output) from shoe size (the input) and we have some labeled data to help estimate our function.</a:t>
            </a:r>
            <a:endParaRPr/>
          </a:p>
        </p:txBody>
      </p:sp>
      <p:sp>
        <p:nvSpPr>
          <p:cNvPr id="163" name="Google Shape;163;g77c154ecac_0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7c154ecac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7c154ecac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the labeled data look like? Well, it is a set of examples of (input, output) pairs.</a:t>
            </a:r>
            <a:endParaRPr/>
          </a:p>
          <a:p>
            <a:pPr indent="0" lvl="0" marL="0" rtl="0" algn="l">
              <a:spcBef>
                <a:spcPts val="0"/>
              </a:spcBef>
              <a:spcAft>
                <a:spcPts val="0"/>
              </a:spcAft>
              <a:buNone/>
            </a:pPr>
            <a:r>
              <a:rPr lang="en-US"/>
              <a:t>By the way, remember our discussion of features. In this case, each input is described by a single feature -- the shoe size. You could imagine we could build a much better predictor of height if we used more features. For now we want to keep things simple, but as we proceed, you might imagine how everything will generalize to more features.</a:t>
            </a:r>
            <a:endParaRPr/>
          </a:p>
        </p:txBody>
      </p:sp>
      <p:sp>
        <p:nvSpPr>
          <p:cNvPr id="183" name="Google Shape;183;g77c154ecac_0_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7c154ecac_0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7c154ecac_0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have a crucial decision to make. We need to choose a form for our function. By specifying “linear regression”, we are agreeing on a specific form.</a:t>
            </a:r>
            <a:endParaRPr/>
          </a:p>
        </p:txBody>
      </p:sp>
      <p:sp>
        <p:nvSpPr>
          <p:cNvPr id="205" name="Google Shape;205;g77c154ecac_0_1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7c154ecac_0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7c154ecac_0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that is a line. For whatever reason, the standard equation for a line uses “m” for the slope and “b” for the intercept.</a:t>
            </a:r>
            <a:endParaRPr/>
          </a:p>
        </p:txBody>
      </p:sp>
      <p:sp>
        <p:nvSpPr>
          <p:cNvPr id="213" name="Google Shape;213;g77c154ecac_0_1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7c154ecac_0_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7c154ecac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change notation slightly and use w0 for the intercept and w1 for the slope. </a:t>
            </a:r>
            <a:endParaRPr/>
          </a:p>
        </p:txBody>
      </p:sp>
      <p:sp>
        <p:nvSpPr>
          <p:cNvPr id="222" name="Google Shape;222;g77c154ecac_0_2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7c154ecac_0_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7c154ecac_0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Why? Well, right now, our function -- our model -- has 2 parameters. These are the variables whose values we will attempt to learn from the data. Sometimes it will be convenient to refer to them together as W.</a:t>
            </a:r>
            <a:endParaRPr/>
          </a:p>
          <a:p>
            <a:pPr indent="0" lvl="0" marL="0" rtl="0" algn="l">
              <a:spcBef>
                <a:spcPts val="0"/>
              </a:spcBef>
              <a:spcAft>
                <a:spcPts val="0"/>
              </a:spcAft>
              <a:buNone/>
            </a:pPr>
            <a:r>
              <a:rPr lang="en-US"/>
              <a:t>Later on, we will work with models that have hundreds, thousands, even millions of parameters. As I’m preparing these slides, there’s been some media buzz about a model called GPT-3 with 175 billion parameters. So that’s something to look forward to.</a:t>
            </a:r>
            <a:endParaRPr/>
          </a:p>
          <a:p>
            <a:pPr indent="0" lvl="0" marL="0" rtl="0" algn="l">
              <a:spcBef>
                <a:spcPts val="0"/>
              </a:spcBef>
              <a:spcAft>
                <a:spcPts val="0"/>
              </a:spcAft>
              <a:buClr>
                <a:schemeClr val="dk1"/>
              </a:buClr>
              <a:buSzPts val="1100"/>
              <a:buFont typeface="Arial"/>
              <a:buNone/>
            </a:pPr>
            <a:r>
              <a:rPr lang="en-US"/>
              <a:t>The point here is that we are choosing a functional form for how an output is calculated from an input -- in this case, a line -- which in turn gives us a set of variables to estimate, in this case a slope and an intercept. These variables are the parameters of the model.</a:t>
            </a:r>
            <a:endParaRPr/>
          </a:p>
        </p:txBody>
      </p:sp>
      <p:sp>
        <p:nvSpPr>
          <p:cNvPr id="232" name="Google Shape;232;g77c154ecac_0_1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7c154ecac_0_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7c154ecac_0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Ok so we have a functional form which implies a set of parameters. Fully specifying a model means choosing a mapping of values to the parameters.</a:t>
            </a:r>
            <a:endParaRPr/>
          </a:p>
        </p:txBody>
      </p:sp>
      <p:sp>
        <p:nvSpPr>
          <p:cNvPr id="242" name="Google Shape;242;g77c154ecac_0_1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7c154ecac_0_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7c154ecac_0_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example, we could set w0 (the intercept) to 38 and w1 (the slope) to 3, resulting in the line drawn here. This model predicts height (in inches) by starting with 38, then adding 3 times their shoe size.</a:t>
            </a:r>
            <a:endParaRPr/>
          </a:p>
        </p:txBody>
      </p:sp>
      <p:sp>
        <p:nvSpPr>
          <p:cNvPr id="249" name="Google Shape;249;g77c154ecac_0_2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7c154ecac_0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7c154ecac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Or we could choose a different assignment of values, say intercept of 42 and slope of 2.</a:t>
            </a:r>
            <a:endParaRPr/>
          </a:p>
        </p:txBody>
      </p:sp>
      <p:sp>
        <p:nvSpPr>
          <p:cNvPr id="257" name="Google Shape;257;g77c154ecac_0_2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7c154ecac_0_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7c154ecac_0_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for the key question. Which of these parameter settings is better? We can use the mean squared error to answer this question. </a:t>
            </a:r>
            <a:endParaRPr/>
          </a:p>
          <a:p>
            <a:pPr indent="0" lvl="0" marL="0" rtl="0" algn="l">
              <a:spcBef>
                <a:spcPts val="0"/>
              </a:spcBef>
              <a:spcAft>
                <a:spcPts val="0"/>
              </a:spcAft>
              <a:buNone/>
            </a:pPr>
            <a:r>
              <a:rPr lang="en-US"/>
              <a:t>[go back and draw]</a:t>
            </a:r>
            <a:endParaRPr/>
          </a:p>
        </p:txBody>
      </p:sp>
      <p:sp>
        <p:nvSpPr>
          <p:cNvPr id="266" name="Google Shape;266;g77c154ecac_0_2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77100fd4f5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77100fd4f5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review this diagram from the last lecture. Remember that we want to use data to learn functions that predict an output y for an input x. We call these learned functions models. Why a model? </a:t>
            </a:r>
            <a:r>
              <a:rPr lang="en-US"/>
              <a:t>Well our functions will make simplifying assumptions about the real world, so they only model the real complex dynamics that actually relate, say height to shoe size. And what is the data? Examples of inputs and corresponding outputs from which we seek to generalize.</a:t>
            </a:r>
            <a:endParaRPr/>
          </a:p>
        </p:txBody>
      </p:sp>
      <p:sp>
        <p:nvSpPr>
          <p:cNvPr id="56" name="Google Shape;56;g77100fd4f5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e5217c7e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e5217c7e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According to mean squared error, the second setting is better.</a:t>
            </a:r>
            <a:endParaRPr/>
          </a:p>
        </p:txBody>
      </p:sp>
      <p:sp>
        <p:nvSpPr>
          <p:cNvPr id="275" name="Google Shape;275;g9e5217c7e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7c154ecac_0_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7c154ecac_0_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brings us to another crucial concept: The Loss.</a:t>
            </a:r>
            <a:endParaRPr/>
          </a:p>
          <a:p>
            <a:pPr indent="0" lvl="0" marL="0" rtl="0" algn="l">
              <a:spcBef>
                <a:spcPts val="0"/>
              </a:spcBef>
              <a:spcAft>
                <a:spcPts val="0"/>
              </a:spcAft>
              <a:buNone/>
            </a:pPr>
            <a:r>
              <a:rPr lang="en-US"/>
              <a:t>Much like we chose a functional form for our model, we need to choose a way to measure success. For regression problems, the mean squared error is the standard. But there are all kinds of other loss functions we could choose. We could, for example, use absolute error instead of squared error.</a:t>
            </a:r>
            <a:endParaRPr/>
          </a:p>
          <a:p>
            <a:pPr indent="0" lvl="0" marL="0" rtl="0" algn="l">
              <a:spcBef>
                <a:spcPts val="0"/>
              </a:spcBef>
              <a:spcAft>
                <a:spcPts val="0"/>
              </a:spcAft>
              <a:buNone/>
            </a:pPr>
            <a:r>
              <a:rPr lang="en-US"/>
              <a:t>As soon as we’ve chosen a loss function, we have an optimization problem. We want to select the parameter values that result in the smallest possible loss.</a:t>
            </a:r>
            <a:endParaRPr/>
          </a:p>
        </p:txBody>
      </p:sp>
      <p:sp>
        <p:nvSpPr>
          <p:cNvPr id="286" name="Google Shape;286;g77c154ecac_0_2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77c154ecac_0_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7c154ecac_0_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Here’s some mathematical notation. Let’s use J to refer to the loss function. The input to J is a set of parameter values, and the output is the loss with respect to the labeled training examples.</a:t>
            </a:r>
            <a:endParaRPr/>
          </a:p>
          <a:p>
            <a:pPr indent="0" lvl="0" marL="0" rtl="0" algn="l">
              <a:spcBef>
                <a:spcPts val="0"/>
              </a:spcBef>
              <a:spcAft>
                <a:spcPts val="0"/>
              </a:spcAft>
              <a:buNone/>
            </a:pPr>
            <a:r>
              <a:rPr lang="en-US"/>
              <a:t>Notice that the functional form of the model is baked into the loss function. In this case it’s mean squared error applied to a linear predictor.</a:t>
            </a:r>
            <a:endParaRPr/>
          </a:p>
        </p:txBody>
      </p:sp>
      <p:sp>
        <p:nvSpPr>
          <p:cNvPr id="294" name="Google Shape;294;g77c154ecac_0_2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77c154ecac_0_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7c154ecac_0_2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can be very concrete about the goal or objective of the learning process. We want to choose the parameter values that minimize the loss.</a:t>
            </a:r>
            <a:endParaRPr/>
          </a:p>
        </p:txBody>
      </p:sp>
      <p:sp>
        <p:nvSpPr>
          <p:cNvPr id="303" name="Google Shape;303;g77c154ecac_0_2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77c154ecac_0_2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7c154ecac_0_2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review where things stand.</a:t>
            </a:r>
            <a:endParaRPr/>
          </a:p>
          <a:p>
            <a:pPr indent="0" lvl="0" marL="0" rtl="0" algn="l">
              <a:spcBef>
                <a:spcPts val="0"/>
              </a:spcBef>
              <a:spcAft>
                <a:spcPts val="0"/>
              </a:spcAft>
              <a:buNone/>
            </a:pPr>
            <a:r>
              <a:rPr lang="en-US"/>
              <a:t>The model is the functional form for our prediction function. It describes how inputs x are used compute outputs y. For linear regression, this is a line with a slope and intercept.</a:t>
            </a:r>
            <a:endParaRPr/>
          </a:p>
          <a:p>
            <a:pPr indent="0" lvl="0" marL="0" rtl="0" algn="l">
              <a:spcBef>
                <a:spcPts val="0"/>
              </a:spcBef>
              <a:spcAft>
                <a:spcPts val="0"/>
              </a:spcAft>
              <a:buNone/>
            </a:pPr>
            <a:r>
              <a:rPr lang="en-US"/>
              <a:t>The model is parameterized. That is, to fully specify the model we need to provide values for the parameters in the model. For linear regression, these are slope and intercept values.</a:t>
            </a:r>
            <a:endParaRPr/>
          </a:p>
          <a:p>
            <a:pPr indent="0" lvl="0" marL="0" rtl="0" algn="l">
              <a:spcBef>
                <a:spcPts val="0"/>
              </a:spcBef>
              <a:spcAft>
                <a:spcPts val="0"/>
              </a:spcAft>
              <a:buNone/>
            </a:pPr>
            <a:r>
              <a:rPr lang="en-US"/>
              <a:t>The loss function is a different function that compares predictions from the model with the labels and gives a single overall value (confusingly also called the loss) that summarizes how well the parameters fit the data.</a:t>
            </a:r>
            <a:endParaRPr/>
          </a:p>
          <a:p>
            <a:pPr indent="0" lvl="0" marL="0" rtl="0" algn="l">
              <a:spcBef>
                <a:spcPts val="0"/>
              </a:spcBef>
              <a:spcAft>
                <a:spcPts val="0"/>
              </a:spcAft>
              <a:buNone/>
            </a:pPr>
            <a:r>
              <a:rPr lang="en-US"/>
              <a:t>Finally, the objective in learning is to minimize the loss, to find the parameter values that give the smallest loss, the best fit for the data.</a:t>
            </a:r>
            <a:endParaRPr/>
          </a:p>
        </p:txBody>
      </p:sp>
      <p:sp>
        <p:nvSpPr>
          <p:cNvPr id="314" name="Google Shape;314;g77c154ecac_0_2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7c154ecac_0_3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77c154ecac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The input to the loss function is a mapping of parameters to values.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e5217c7e3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9e5217c7e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Before we get into gradient descent, I’d like to walk through a very simple example to make sure the relationship between the model and the loss is clear.</a:t>
            </a:r>
            <a:endParaRPr/>
          </a:p>
          <a:p>
            <a:pPr indent="0" lvl="0" marL="0" rtl="0" algn="l">
              <a:spcBef>
                <a:spcPts val="0"/>
              </a:spcBef>
              <a:spcAft>
                <a:spcPts val="0"/>
              </a:spcAft>
              <a:buClr>
                <a:schemeClr val="dk1"/>
              </a:buClr>
              <a:buSzPts val="1200"/>
              <a:buFont typeface="Calibri"/>
              <a:buNone/>
            </a:pPr>
            <a:r>
              <a:rPr lang="en-US"/>
              <a:t>The model is a function of the inputs, while the loss is a function of the parameters in the model.</a:t>
            </a:r>
            <a:endParaRPr/>
          </a:p>
          <a:p>
            <a:pPr indent="0" lvl="0" marL="0" rtl="0" algn="l">
              <a:spcBef>
                <a:spcPts val="0"/>
              </a:spcBef>
              <a:spcAft>
                <a:spcPts val="0"/>
              </a:spcAft>
              <a:buClr>
                <a:schemeClr val="dk1"/>
              </a:buClr>
              <a:buSzPts val="1200"/>
              <a:buFont typeface="Calibri"/>
              <a:buNone/>
            </a:pPr>
            <a:r>
              <a:rPr lang="en-US"/>
              <a:t>This can get confusing so I hope the example helps make things concrete.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e5217c7e3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9e5217c7e3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work with our height from shoe-size prediction setting, but simplify even further.</a:t>
            </a:r>
            <a:endParaRPr/>
          </a:p>
          <a:p>
            <a:pPr indent="0" lvl="0" marL="0" rtl="0" algn="l">
              <a:spcBef>
                <a:spcPts val="0"/>
              </a:spcBef>
              <a:spcAft>
                <a:spcPts val="0"/>
              </a:spcAft>
              <a:buNone/>
            </a:pPr>
            <a:r>
              <a:rPr lang="en-US"/>
              <a:t>Let’s replace the bias term, w0, with a fixed value, say 50 (inches, that is). </a:t>
            </a:r>
            <a:endParaRPr/>
          </a:p>
          <a:p>
            <a:pPr indent="0" lvl="0" marL="0" rtl="0" algn="l">
              <a:spcBef>
                <a:spcPts val="0"/>
              </a:spcBef>
              <a:spcAft>
                <a:spcPts val="0"/>
              </a:spcAft>
              <a:buNone/>
            </a:pPr>
            <a:r>
              <a:rPr lang="en-US"/>
              <a:t>This gives us a learning problem with a single variable, w1.</a:t>
            </a:r>
            <a:endParaRPr/>
          </a:p>
          <a:p>
            <a:pPr indent="0" lvl="0" marL="0" rtl="0" algn="l">
              <a:spcBef>
                <a:spcPts val="0"/>
              </a:spcBef>
              <a:spcAft>
                <a:spcPts val="0"/>
              </a:spcAft>
              <a:buNone/>
            </a:pPr>
            <a:r>
              <a:rPr lang="en-US"/>
              <a:t>[Replace w0 with 50]</a:t>
            </a:r>
            <a:endParaRPr/>
          </a:p>
        </p:txBody>
      </p:sp>
      <p:sp>
        <p:nvSpPr>
          <p:cNvPr id="335" name="Google Shape;335;g9e5217c7e3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c44564dd2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c44564dd2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build some intuition about how the loss function relates to the model, I’m going to enumerate a bunch of values for w1.</a:t>
            </a:r>
            <a:endParaRPr/>
          </a:p>
          <a:p>
            <a:pPr indent="0" lvl="0" marL="0" rtl="0" algn="l">
              <a:spcBef>
                <a:spcPts val="0"/>
              </a:spcBef>
              <a:spcAft>
                <a:spcPts val="0"/>
              </a:spcAft>
              <a:buNone/>
            </a:pPr>
            <a:r>
              <a:rPr lang="en-US"/>
              <a:t>Each value specifies a model, which I’ll show as a line in the top plot.</a:t>
            </a:r>
            <a:endParaRPr/>
          </a:p>
          <a:p>
            <a:pPr indent="0" lvl="0" marL="0" rtl="0" algn="l">
              <a:spcBef>
                <a:spcPts val="0"/>
              </a:spcBef>
              <a:spcAft>
                <a:spcPts val="0"/>
              </a:spcAft>
              <a:buNone/>
            </a:pPr>
            <a:r>
              <a:rPr lang="en-US"/>
              <a:t>Given our training examples, we can compute the corresponding loss, which I’ll plot in the lower plot.</a:t>
            </a:r>
            <a:endParaRPr/>
          </a:p>
          <a:p>
            <a:pPr indent="0" lvl="0" marL="0" rtl="0" algn="l">
              <a:spcBef>
                <a:spcPts val="0"/>
              </a:spcBef>
              <a:spcAft>
                <a:spcPts val="0"/>
              </a:spcAft>
              <a:buNone/>
            </a:pPr>
            <a:r>
              <a:rPr lang="en-US"/>
              <a:t>I’ll simply start with w1=0 and gradually increase the value so we can see the shape of the loss function.</a:t>
            </a:r>
            <a:endParaRPr/>
          </a:p>
        </p:txBody>
      </p:sp>
      <p:sp>
        <p:nvSpPr>
          <p:cNvPr id="347" name="Google Shape;347;g9c44564dd2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4374e99c1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4374e99c1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Ok, so first we set w1=0. That means our model is 50+0x. A line with 0 slope, shown in red here. It doesn’t look like a particularly good model.</a:t>
            </a:r>
            <a:endParaRPr/>
          </a:p>
          <a:p>
            <a:pPr indent="0" lvl="0" marL="0" rtl="0" algn="l">
              <a:spcBef>
                <a:spcPts val="0"/>
              </a:spcBef>
              <a:spcAft>
                <a:spcPts val="0"/>
              </a:spcAft>
              <a:buNone/>
            </a:pPr>
            <a:r>
              <a:rPr lang="en-US"/>
              <a:t>To compute the loss, plug in the model’s prediction into our mean squared error formula.</a:t>
            </a:r>
            <a:endParaRPr/>
          </a:p>
          <a:p>
            <a:pPr indent="0" lvl="0" marL="0" rtl="0" algn="l">
              <a:spcBef>
                <a:spcPts val="0"/>
              </a:spcBef>
              <a:spcAft>
                <a:spcPts val="0"/>
              </a:spcAft>
              <a:buNone/>
            </a:pPr>
            <a:r>
              <a:rPr lang="en-US"/>
              <a:t>It comes out around 300. So on average, the predictions are off by sqrt(300) or about 17.</a:t>
            </a:r>
            <a:endParaRPr/>
          </a:p>
        </p:txBody>
      </p:sp>
      <p:sp>
        <p:nvSpPr>
          <p:cNvPr id="358" name="Google Shape;358;ga4374e99c1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7100fd4f5_1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7100fd4f5_1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Again, it’s nice to be concrete. Recall we talked about the problem of predicting cancer from CT scans. Here each input is a CT scan image. The output is whether that scanned patient has cancer. This means the data consists of scans labeled as cancerous or non-cancerous. We often refer more specifically to the data as “labeled data” or “supervised data” because crucially, the desired output is included. This allows for supervised learning.</a:t>
            </a:r>
            <a:endParaRPr/>
          </a:p>
        </p:txBody>
      </p:sp>
      <p:sp>
        <p:nvSpPr>
          <p:cNvPr id="72" name="Google Shape;72;g77100fd4f5_1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4374e99c1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4374e99c1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a4374e99c1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4374e99c1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4374e99c1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a4374e99c1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4374e99c1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a4374e99c1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a4374e99c1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4374e99c1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4374e99c1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Why a parabola?</a:t>
            </a:r>
            <a:endParaRPr/>
          </a:p>
          <a:p>
            <a:pPr indent="0" lvl="0" marL="0" rtl="0" algn="l">
              <a:spcBef>
                <a:spcPts val="0"/>
              </a:spcBef>
              <a:spcAft>
                <a:spcPts val="0"/>
              </a:spcAft>
              <a:buNone/>
            </a:pPr>
            <a:r>
              <a:rPr lang="en-US"/>
              <a:t>Why this particular parabola?</a:t>
            </a:r>
            <a:endParaRPr/>
          </a:p>
        </p:txBody>
      </p:sp>
      <p:sp>
        <p:nvSpPr>
          <p:cNvPr id="402" name="Google Shape;402;ga4374e99c1_0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4374e99c1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4374e99c1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a4374e99c1_0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4374e99c1_0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4374e99c1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a4374e99c1_0_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a4374e99c1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a4374e99c1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a:t>
            </a:r>
            <a:r>
              <a:rPr lang="en-US"/>
              <a:t>The loss function for any training data is minimized when its value is 0</a:t>
            </a:r>
            <a:r>
              <a:rPr lang="en-US"/>
              <a:t>.</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False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4374e99c1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a4374e99c1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4374e99c1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4374e99c1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start with an analogy. Forget about models and losses for a moment and imagine trying to climb to the highest peak in a complex landscape. In addition, imagine that it’s completely dark. What would you do?</a:t>
            </a:r>
            <a:endParaRPr/>
          </a:p>
          <a:p>
            <a:pPr indent="0" lvl="0" marL="0" rtl="0" algn="l">
              <a:spcBef>
                <a:spcPts val="0"/>
              </a:spcBef>
              <a:spcAft>
                <a:spcPts val="0"/>
              </a:spcAft>
              <a:buNone/>
            </a:pPr>
            <a:r>
              <a:rPr lang="en-US"/>
              <a:t>You wouldn’t be able to zoom out and get the drone view like in this contour diagram. But you should be able to tell with each step if you are going up or down.</a:t>
            </a:r>
            <a:endParaRPr/>
          </a:p>
          <a:p>
            <a:pPr indent="0" lvl="0" marL="0" rtl="0" algn="l">
              <a:spcBef>
                <a:spcPts val="0"/>
              </a:spcBef>
              <a:spcAft>
                <a:spcPts val="0"/>
              </a:spcAft>
              <a:buNone/>
            </a:pPr>
            <a:r>
              <a:rPr lang="en-US"/>
              <a:t>So if you want to get to the top, you’d probably generally try to go up.</a:t>
            </a:r>
            <a:endParaRPr/>
          </a:p>
          <a:p>
            <a:pPr indent="0" lvl="0" marL="0" rtl="0" algn="l">
              <a:spcBef>
                <a:spcPts val="0"/>
              </a:spcBef>
              <a:spcAft>
                <a:spcPts val="0"/>
              </a:spcAft>
              <a:buNone/>
            </a:pPr>
            <a:r>
              <a:rPr lang="en-US"/>
              <a:t>This is the idea of gradient descent -- well technically this would be gradient ascent since I said we were climbing to the peak rather than descending to the lowest point… </a:t>
            </a:r>
            <a:endParaRPr/>
          </a:p>
          <a:p>
            <a:pPr indent="0" lvl="0" marL="0" rtl="0" algn="l">
              <a:spcBef>
                <a:spcPts val="0"/>
              </a:spcBef>
              <a:spcAft>
                <a:spcPts val="0"/>
              </a:spcAft>
              <a:buNone/>
            </a:pPr>
            <a:r>
              <a:rPr lang="en-US"/>
              <a:t>Mathematically, the gradient is a vector that points in the steepest direction along each axis. If your strategy for getting to the top is take the steepest possible next step, then you are performing gradient ascent.</a:t>
            </a:r>
            <a:endParaRPr/>
          </a:p>
        </p:txBody>
      </p:sp>
      <p:sp>
        <p:nvSpPr>
          <p:cNvPr id="436" name="Google Shape;436;ga4374e99c1_0_1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4374e99c1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4374e99c1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get back to a now familiar shape curve -- the loss relative to a single parameter w.</a:t>
            </a:r>
            <a:endParaRPr/>
          </a:p>
        </p:txBody>
      </p:sp>
      <p:sp>
        <p:nvSpPr>
          <p:cNvPr id="445" name="Google Shape;445;ga4374e99c1_0_1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7100fd4f5_1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7100fd4f5_1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review our framing questions with another example. Imagine you’re a ML expert hired as a consultant to price new cars. You are given a list of various recently released cars and their prices. You look up a set of standard features for each one </a:t>
            </a:r>
            <a:r>
              <a:rPr lang="en-US"/>
              <a:t>(horsepower, number of seats, etc.) </a:t>
            </a:r>
            <a:r>
              <a:rPr lang="en-US"/>
              <a:t>This is your labeled data: input car features and output dollars.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evaluation, you decide to use 80% of your labeled examples for training and 20% for testing, selected at random; this is your train/test split. As your evaluation metric, you decide to use the average absolute difference (in dollars) between the predicted prices and the actual prices of the cars in your test set. To help understand performance, you need a reasonable baseline. Since you don’t know much about cars, you decide your baseline predictor will simply be the average price of the cars in your training set. By the way, why not use the average price of cars in your test set? Well, this would be a form of cheating: you don’t get to look at your test data at all in building any of your models -- even the baseline.</a:t>
            </a:r>
            <a:endParaRPr/>
          </a:p>
        </p:txBody>
      </p:sp>
      <p:sp>
        <p:nvSpPr>
          <p:cNvPr id="90" name="Google Shape;90;g77100fd4f5_1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4374e99c1_0_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4374e99c1_0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Well, yes, but as we’ve discussed, creating this curve involves evaluating the loss exhaustively on all values of the parameters.</a:t>
            </a:r>
            <a:endParaRPr/>
          </a:p>
        </p:txBody>
      </p:sp>
      <p:sp>
        <p:nvSpPr>
          <p:cNvPr id="453" name="Google Shape;453;ga4374e99c1_0_1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4374e99c1_0_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4374e99c1_0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a4374e99c1_0_1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a4374e99c1_0_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a4374e99c1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a4374e99c1_0_1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a4374e99c1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a4374e99c1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a4374e99c1_0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a4374e99c1_0_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a4374e99c1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a4374e99c1_0_1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4374e99c1_0_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4374e99c1_0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a4374e99c1_0_1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a4374e99c1_0_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a4374e99c1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a4374e99c1_0_1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4374e99c1_0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a4374e99c1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a4374e99c1_0_2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a4374e99c1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a4374e99c1_0_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a4374e99c1_0_2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4374e99c1_0_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4374e99c1_0_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ga4374e99c1_0_2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01d81c7ba_1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01d81c7ba_1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I just suggested, each car is described by a set of features. We’re going to talk about features a lot in the this course. They are the mechanism by which we decompose whole objects into common pieces. Without common pieces, we can’t generalize about new cars we don’t know. So we choose size, engine type, horsepower, number of seats, and so on, as a way to describe a car. Of course there is more to car than our set of features, but we are making the assumption that these features are sufficient to model the relationship with price.</a:t>
            </a:r>
            <a:endParaRPr/>
          </a:p>
        </p:txBody>
      </p:sp>
      <p:sp>
        <p:nvSpPr>
          <p:cNvPr id="98" name="Google Shape;98;g801d81c7ba_1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4374e99c1_0_2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4374e99c1_0_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a4374e99c1_0_2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869248f29f4f0a4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869248f29f4f0a4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3869248f29f4f0a4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a4374e99c1_0_2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a4374e99c1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Gradient descent will always converge.</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False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a4374e99c1_0_2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a4374e99c1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It’s time for some calculus.</a:t>
            </a:r>
            <a:endParaRPr/>
          </a:p>
          <a:p>
            <a:pPr indent="0" lvl="0" marL="0" rtl="0" algn="l">
              <a:spcBef>
                <a:spcPts val="0"/>
              </a:spcBef>
              <a:spcAft>
                <a:spcPts val="0"/>
              </a:spcAft>
              <a:buClr>
                <a:schemeClr val="dk1"/>
              </a:buClr>
              <a:buSzPts val="1200"/>
              <a:buFont typeface="Calibri"/>
              <a:buNone/>
            </a:pPr>
            <a:r>
              <a:rPr lang="en-US"/>
              <a:t>Most of the math in machine learning involves vectors and matrices -- linear algebra.</a:t>
            </a:r>
            <a:endParaRPr/>
          </a:p>
          <a:p>
            <a:pPr indent="0" lvl="0" marL="0" rtl="0" algn="l">
              <a:spcBef>
                <a:spcPts val="0"/>
              </a:spcBef>
              <a:spcAft>
                <a:spcPts val="0"/>
              </a:spcAft>
              <a:buClr>
                <a:schemeClr val="dk1"/>
              </a:buClr>
              <a:buSzPts val="1200"/>
              <a:buFont typeface="Calibri"/>
              <a:buNone/>
            </a:pPr>
            <a:r>
              <a:rPr lang="en-US"/>
              <a:t>But gradient descent, the central algorithm, relies on taking some derivatives.</a:t>
            </a:r>
            <a:endParaRPr/>
          </a:p>
          <a:p>
            <a:pPr indent="0" lvl="0" marL="0" rtl="0" algn="l">
              <a:spcBef>
                <a:spcPts val="0"/>
              </a:spcBef>
              <a:spcAft>
                <a:spcPts val="0"/>
              </a:spcAft>
              <a:buClr>
                <a:schemeClr val="dk1"/>
              </a:buClr>
              <a:buSzPts val="1200"/>
              <a:buFont typeface="Calibri"/>
              <a:buNone/>
            </a:pPr>
            <a:r>
              <a:rPr lang="en-US"/>
              <a:t>These days, the software tools do all the math for you, including the derivatives. But it’s worth getting to the bottom, mathematically speaking, of at least this simple example.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a4374e99c1_0_2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a4374e99c1_0_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Ok, so by now you should feel pretty comfortable with all these pieces of linear regression.</a:t>
            </a:r>
            <a:endParaRPr/>
          </a:p>
          <a:p>
            <a:pPr indent="0" lvl="0" marL="0" rtl="0" algn="l">
              <a:spcBef>
                <a:spcPts val="0"/>
              </a:spcBef>
              <a:spcAft>
                <a:spcPts val="0"/>
              </a:spcAft>
              <a:buNone/>
            </a:pPr>
            <a:r>
              <a:rPr lang="en-US"/>
              <a:t>You know that the model is a function that maps inputs to outputs, and it is fully specified once we’ve assigned values to its parameters.</a:t>
            </a:r>
            <a:endParaRPr/>
          </a:p>
          <a:p>
            <a:pPr indent="0" lvl="0" marL="0" rtl="0" algn="l">
              <a:spcBef>
                <a:spcPts val="0"/>
              </a:spcBef>
              <a:spcAft>
                <a:spcPts val="0"/>
              </a:spcAft>
              <a:buNone/>
            </a:pPr>
            <a:r>
              <a:rPr lang="en-US"/>
              <a:t>You know that in linear regression with a single input (x), we have 2 parameters, w0 and w1, the intercept and slope.</a:t>
            </a:r>
            <a:endParaRPr/>
          </a:p>
          <a:p>
            <a:pPr indent="0" lvl="0" marL="0" rtl="0" algn="l">
              <a:spcBef>
                <a:spcPts val="0"/>
              </a:spcBef>
              <a:spcAft>
                <a:spcPts val="0"/>
              </a:spcAft>
              <a:buNone/>
            </a:pPr>
            <a:r>
              <a:rPr lang="en-US"/>
              <a:t>You know that the loss is a function that quantifies how well the model fits the labeled data, the examples of (x, y). In this case it is an application of MSE to our model.</a:t>
            </a:r>
            <a:endParaRPr/>
          </a:p>
          <a:p>
            <a:pPr indent="0" lvl="0" marL="0" rtl="0" algn="l">
              <a:spcBef>
                <a:spcPts val="0"/>
              </a:spcBef>
              <a:spcAft>
                <a:spcPts val="0"/>
              </a:spcAft>
              <a:buNone/>
            </a:pPr>
            <a:r>
              <a:rPr lang="en-US"/>
              <a:t>And finally you know that our goal or objective is minimize the loss. This is the point where our parameter assignments are optimal according to the loss applied to the training data.</a:t>
            </a:r>
            <a:endParaRPr/>
          </a:p>
          <a:p>
            <a:pPr indent="0" lvl="0" marL="0" rtl="0" algn="l">
              <a:spcBef>
                <a:spcPts val="0"/>
              </a:spcBef>
              <a:spcAft>
                <a:spcPts val="0"/>
              </a:spcAft>
              <a:buNone/>
            </a:pPr>
            <a:r>
              <a:rPr lang="en-US"/>
              <a:t>We just talked about how gradient descent efficiently minimizes the loss by following the gradient. So the only missing piece is how to compute the gradient.</a:t>
            </a:r>
            <a:endParaRPr/>
          </a:p>
        </p:txBody>
      </p:sp>
      <p:sp>
        <p:nvSpPr>
          <p:cNvPr id="611" name="Google Shape;611;ga4374e99c1_0_2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a4374e99c1_0_3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a4374e99c1_0_3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example, suppose you happen to start here. </a:t>
            </a:r>
            <a:endParaRPr/>
          </a:p>
          <a:p>
            <a:pPr indent="0" lvl="0" marL="0" rtl="0" algn="l">
              <a:spcBef>
                <a:spcPts val="0"/>
              </a:spcBef>
              <a:spcAft>
                <a:spcPts val="0"/>
              </a:spcAft>
              <a:buNone/>
            </a:pPr>
            <a:r>
              <a:rPr lang="en-US"/>
              <a:t>Remember in general you don’t have the luxury at just looking at the shape of the loss curve to see where you are.</a:t>
            </a:r>
            <a:endParaRPr/>
          </a:p>
          <a:p>
            <a:pPr indent="0" lvl="0" marL="0" rtl="0" algn="l">
              <a:spcBef>
                <a:spcPts val="0"/>
              </a:spcBef>
              <a:spcAft>
                <a:spcPts val="0"/>
              </a:spcAft>
              <a:buNone/>
            </a:pPr>
            <a:r>
              <a:rPr lang="en-US"/>
              <a:t>You need to figure out the slope -- descending in the dark.</a:t>
            </a:r>
            <a:endParaRPr/>
          </a:p>
          <a:p>
            <a:pPr indent="0" lvl="0" marL="0" rtl="0" algn="l">
              <a:spcBef>
                <a:spcPts val="0"/>
              </a:spcBef>
              <a:spcAft>
                <a:spcPts val="0"/>
              </a:spcAft>
              <a:buNone/>
            </a:pPr>
            <a:r>
              <a:rPr lang="en-US"/>
              <a:t>This is possible only because we have previously agreed on the form for the model -- linear regression.</a:t>
            </a:r>
            <a:endParaRPr/>
          </a:p>
          <a:p>
            <a:pPr indent="0" lvl="0" marL="0" rtl="0" algn="l">
              <a:spcBef>
                <a:spcPts val="0"/>
              </a:spcBef>
              <a:spcAft>
                <a:spcPts val="0"/>
              </a:spcAft>
              <a:buNone/>
            </a:pPr>
            <a:r>
              <a:rPr lang="en-US"/>
              <a:t>We are now going to show how to compute the gradient for linear regression.</a:t>
            </a:r>
            <a:endParaRPr/>
          </a:p>
        </p:txBody>
      </p:sp>
      <p:sp>
        <p:nvSpPr>
          <p:cNvPr id="622" name="Google Shape;622;ga4374e99c1_0_3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4374e99c1_0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4374e99c1_0_3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While previously we simplified things to just a single parameter, let’s jump back to the two-parameter case to make sure it’s clear how to compute gradients in general.</a:t>
            </a:r>
            <a:endParaRPr/>
          </a:p>
        </p:txBody>
      </p:sp>
      <p:sp>
        <p:nvSpPr>
          <p:cNvPr id="633" name="Google Shape;633;ga4374e99c1_0_3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a4374e99c1_0_3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a4374e99c1_0_3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a4374e99c1_0_3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4374e99c1_0_3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a4374e99c1_0_3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ga4374e99c1_0_3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4374e99c1_0_3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4374e99c1_0_3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ga4374e99c1_0_3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801d81c7ba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01d81c7ba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far, we’ve talked about just about everything except the learning process itself. How do we turn labeled examples into a prediction function? How does learning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1980s, AI researchers asked themselves this question and thought, well, how would I describe the process of making an informed prediction? Often people explain their own thought processes using logic, depicted here as a decision tree. First, consider the size of the car. Is it large or small? If it’s large, next consider whether it’s a luxury vehicle, and so on, and at the bottom of this tree you’d get to dollar amounts. Early machine learning efforts tried in various ways to replicate this knowledge in “expert systems”. It mostly failed.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problem is that humans, even those with great expertise, can have trouble articulating their decision-making process. We don’t even have conscious access to the decision-making part of our brains, and certainly not the learning part. So if we want to design a learning algorithm, it’s risky to try to replicate what we say we’ve learned.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Machine learning really took off when the field adopted a more statistical approach to learning.</a:t>
            </a:r>
            <a:endParaRPr/>
          </a:p>
        </p:txBody>
      </p:sp>
      <p:sp>
        <p:nvSpPr>
          <p:cNvPr id="109" name="Google Shape;109;g801d81c7ba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a4374e99c1_0_3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a4374e99c1_0_3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Note that if the difference between prediction and label </a:t>
            </a:r>
            <a:endParaRPr/>
          </a:p>
        </p:txBody>
      </p:sp>
      <p:sp>
        <p:nvSpPr>
          <p:cNvPr id="667" name="Google Shape;667;ga4374e99c1_0_3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4374e99c1_0_3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4374e99c1_0_3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Note that if the prediction is larger than the label, the gradient is positive, so we’d decrease w0.</a:t>
            </a:r>
            <a:endParaRPr/>
          </a:p>
          <a:p>
            <a:pPr indent="0" lvl="0" marL="0" rtl="0" algn="l">
              <a:spcBef>
                <a:spcPts val="0"/>
              </a:spcBef>
              <a:spcAft>
                <a:spcPts val="0"/>
              </a:spcAft>
              <a:buClr>
                <a:schemeClr val="dk1"/>
              </a:buClr>
              <a:buSzPts val="1100"/>
              <a:buFont typeface="Arial"/>
              <a:buNone/>
            </a:pPr>
            <a:r>
              <a:rPr lang="en-US"/>
              <a:t>And if the prediction is smaller than the label, the gradient is negative, so we’d increase w0.</a:t>
            </a:r>
            <a:endParaRPr/>
          </a:p>
          <a:p>
            <a:pPr indent="0" lvl="0" marL="0" rtl="0" algn="l">
              <a:spcBef>
                <a:spcPts val="0"/>
              </a:spcBef>
              <a:spcAft>
                <a:spcPts val="0"/>
              </a:spcAft>
              <a:buClr>
                <a:schemeClr val="dk1"/>
              </a:buClr>
              <a:buSzPts val="1100"/>
              <a:buFont typeface="Arial"/>
              <a:buNone/>
            </a:pPr>
            <a:r>
              <a:rPr lang="en-US"/>
              <a:t>If the prediction is exactly the same as the label, well, the gradient is zero.</a:t>
            </a:r>
            <a:endParaRPr/>
          </a:p>
        </p:txBody>
      </p:sp>
      <p:sp>
        <p:nvSpPr>
          <p:cNvPr id="675" name="Google Shape;675;ga4374e99c1_0_3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a4374e99c1_0_3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a4374e99c1_0_3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a4374e99c1_0_3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a4374e99c1_0_3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ga4374e99c1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The gradient is computed separately for each parameter.</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4374e99c1_0_3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ga4374e99c1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I’d like to go over some important details regarding how gradient descent is actually used, and what kinds of issues come up.</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a4374e99c1_0_4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a4374e99c1_0_4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a4374e99c1_0_4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a4374e99c1_0_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a4374e99c1_0_4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a4374e99c1_0_4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a4374e99c1_0_4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a4374e99c1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ga4374e99c1_0_4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a4374e99c1_0_4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a4374e99c1_0_4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a4374e99c1_0_4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a4374e99c1_0_5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a4374e99c1_0_5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ga4374e99c1_0_5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7c154eca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7c154eca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approach is statistical, but it also leverages what computers are particularly good at: arithmetic. Adding and multiplying. We turn the learning task into a numerical optimization task and try to solve it. In this case, we’ll choose a “loss” function that is minimized when we perfectly predict the prices of all the cars in our training data. More on that in a moment.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point here is that modern machine learning is probably still quite dissimilar from what goes on in your brain, but the algorithms have co-evolved with computer hardware that supports it.</a:t>
            </a:r>
            <a:endParaRPr/>
          </a:p>
        </p:txBody>
      </p:sp>
      <p:sp>
        <p:nvSpPr>
          <p:cNvPr id="133" name="Google Shape;133;g77c154eca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a4374e99c1_0_5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a4374e99c1_0_5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ga4374e99c1_0_5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a4374e99c1_0_5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a4374e99c1_0_5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ga4374e99c1_0_5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a4374e99c1_0_5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a4374e99c1_0_5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a4374e99c1_0_5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a4374e99c1_0_5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a4374e99c1_0_5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ga4374e99c1_0_5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a4374e99c1_0_5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a4374e99c1_0_5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a4374e99c1_0_5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a4374e99c1_0_5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a4374e99c1_0_5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ga4374e99c1_0_5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a4374e99c1_0_5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a4374e99c1_0_5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ga4374e99c1_0_5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869248f29f4f0a4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869248f29f4f0a4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g3869248f29f4f0a4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9e8a3304f0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9e8a3304f0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talk for a moment about the convenient shape of this loss curve. I described how to take derivatives with respect to this function, which happens to work regardless the current value of w.</a:t>
            </a:r>
            <a:endParaRPr/>
          </a:p>
          <a:p>
            <a:pPr indent="0" lvl="0" marL="0" rtl="0" algn="l">
              <a:spcBef>
                <a:spcPts val="0"/>
              </a:spcBef>
              <a:spcAft>
                <a:spcPts val="0"/>
              </a:spcAft>
              <a:buNone/>
            </a:pPr>
            <a:r>
              <a:rPr lang="en-US"/>
              <a:t>But not all functions are differentiable, and in general we might have reason to prefer a different loss.</a:t>
            </a:r>
            <a:endParaRPr/>
          </a:p>
          <a:p>
            <a:pPr indent="0" lvl="0" marL="0" rtl="0" algn="l">
              <a:spcBef>
                <a:spcPts val="0"/>
              </a:spcBef>
              <a:spcAft>
                <a:spcPts val="0"/>
              </a:spcAft>
              <a:buNone/>
            </a:pPr>
            <a:r>
              <a:rPr lang="en-US"/>
              <a:t>Take, for example, the absolute error -- removing the squared part and using an absolute value. A negative loss, by the way, doesn’t make sense.</a:t>
            </a:r>
            <a:endParaRPr/>
          </a:p>
        </p:txBody>
      </p:sp>
      <p:sp>
        <p:nvSpPr>
          <p:cNvPr id="823" name="Google Shape;823;g9e8a3304f0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4374e99c1_0_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4374e99c1_0_3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Speaking of convenient shapes, the parabola shape is convenient for another reason. Consider this funny looking loss curve.</a:t>
            </a:r>
            <a:endParaRPr/>
          </a:p>
        </p:txBody>
      </p:sp>
      <p:sp>
        <p:nvSpPr>
          <p:cNvPr id="840" name="Google Shape;840;ga4374e99c1_0_3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Modern machine learning typically uses</a:t>
            </a:r>
            <a:endParaRPr/>
          </a:p>
          <a:p>
            <a:pPr indent="0" lvl="0" marL="0" rtl="0" algn="l">
              <a:spcBef>
                <a:spcPts val="0"/>
              </a:spcBef>
              <a:spcAft>
                <a:spcPts val="0"/>
              </a:spcAft>
              <a:buClr>
                <a:schemeClr val="dk1"/>
              </a:buClr>
              <a:buSzPts val="1200"/>
              <a:buFont typeface="Calibri"/>
              <a:buNone/>
            </a:pPr>
            <a:r>
              <a:rPr lang="en-US"/>
              <a:t>(a) logic</a:t>
            </a:r>
            <a:endParaRPr/>
          </a:p>
          <a:p>
            <a:pPr indent="0" lvl="0" marL="0" rtl="0" algn="l">
              <a:spcBef>
                <a:spcPts val="0"/>
              </a:spcBef>
              <a:spcAft>
                <a:spcPts val="0"/>
              </a:spcAft>
              <a:buClr>
                <a:schemeClr val="dk1"/>
              </a:buClr>
              <a:buSzPts val="1200"/>
              <a:buFont typeface="Calibri"/>
              <a:buNone/>
            </a:pPr>
            <a:r>
              <a:rPr lang="en-US"/>
              <a:t>(b) numerical optimization</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(b)</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4374e99c1_0_4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4374e99c1_0_4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ga4374e99c1_0_4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a4374e99c1_0_4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a4374e99c1_0_4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ga4374e99c1_0_4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a4374e99c1_0_4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a4374e99c1_0_4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ga4374e99c1_0_4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9e8a3304f0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9e8a3304f0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g9e8a3304f0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a4374e99c1_0_6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a4374e99c1_0_6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ga4374e99c1_0_6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4374e99c1_0_5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4374e99c1_0_5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ga4374e99c1_0_5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a4374e99c1_0_6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a4374e99c1_0_6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ga4374e99c1_0_6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a4374e99c1_0_6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a4374e99c1_0_6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ga4374e99c1_0_6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9e8a3304f0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9e8a3304f0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g9e8a3304f0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4374e99c1_0_5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ga4374e99c1_0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7c154ecac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77c154eca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If it wasn’t already clear, we’ll be taking the statistical approach to learning. And as you might expect, we’ll start with linear regression. It’s an old standard, invented back in the early 1800s for predicting planetary movements, and applied incredibly widely today. You’re probably already familiar with regression and its various assumptions and shortcomings from a statistics course, but I’m going to revisit it here anyway.</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First, it’s a key building block for neural networks so we need to make sure the details are fresh in your minds.</a:t>
            </a:r>
            <a:endParaRPr/>
          </a:p>
          <a:p>
            <a:pPr indent="0" lvl="0" marL="0" rtl="0" algn="l">
              <a:spcBef>
                <a:spcPts val="0"/>
              </a:spcBef>
              <a:spcAft>
                <a:spcPts val="0"/>
              </a:spcAft>
              <a:buClr>
                <a:schemeClr val="dk1"/>
              </a:buClr>
              <a:buSzPts val="1200"/>
              <a:buFont typeface="Calibri"/>
              <a:buNone/>
            </a:pPr>
            <a:r>
              <a:rPr lang="en-US"/>
              <a:t>Second, while there is an analytical solution for the ordinary least squares formulation, linear regression can also be solved by gradient descent, which is the most important algorithm for training much more complicated neural network models. So this is an opportunity to introduce (or potentially review) gradient descent in its most straightforward form.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1828800"/>
            <a:ext cx="7772400" cy="90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 name="Google Shape;16;p2"/>
          <p:cNvCxnSpPr/>
          <p:nvPr/>
        </p:nvCxnSpPr>
        <p:spPr>
          <a:xfrm>
            <a:off x="685800" y="2819400"/>
            <a:ext cx="7772400" cy="0"/>
          </a:xfrm>
          <a:prstGeom prst="straightConnector1">
            <a:avLst/>
          </a:prstGeom>
          <a:noFill/>
          <a:ln cap="flat" cmpd="sng" w="15875">
            <a:solidFill>
              <a:schemeClr val="dk1"/>
            </a:solidFill>
            <a:prstDash val="solid"/>
            <a:round/>
            <a:headEnd len="sm" w="sm" type="none"/>
            <a:tailEnd len="sm" w="sm" type="none"/>
          </a:ln>
        </p:spPr>
      </p:cxnSp>
      <p:sp>
        <p:nvSpPr>
          <p:cNvPr id="17" name="Google Shape;17;p2"/>
          <p:cNvSpPr txBox="1"/>
          <p:nvPr>
            <p:ph idx="1" type="subTitle"/>
          </p:nvPr>
        </p:nvSpPr>
        <p:spPr>
          <a:xfrm>
            <a:off x="685800" y="2895600"/>
            <a:ext cx="7772400" cy="1752600"/>
          </a:xfrm>
          <a:prstGeom prst="rect">
            <a:avLst/>
          </a:prstGeom>
          <a:noFill/>
          <a:ln>
            <a:noFill/>
          </a:ln>
        </p:spPr>
        <p:txBody>
          <a:bodyPr anchorCtr="0" anchor="t" bIns="45700" lIns="91425" spcFirstLastPara="1" rIns="91425" wrap="square" tIns="45700">
            <a:noAutofit/>
          </a:bodyPr>
          <a:lstStyle>
            <a:lvl1pPr lvl="0" algn="l">
              <a:spcBef>
                <a:spcPts val="600"/>
              </a:spcBef>
              <a:spcAft>
                <a:spcPts val="0"/>
              </a:spcAft>
              <a:buClr>
                <a:schemeClr val="dk1"/>
              </a:buClr>
              <a:buSzPts val="3200"/>
              <a:buNone/>
              <a:defRPr>
                <a:solidFill>
                  <a:schemeClr val="dk1"/>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1" name="Google Shape;21;p4"/>
          <p:cNvCxnSpPr/>
          <p:nvPr/>
        </p:nvCxnSpPr>
        <p:spPr>
          <a:xfrm>
            <a:off x="457200" y="1293970"/>
            <a:ext cx="8229600" cy="0"/>
          </a:xfrm>
          <a:prstGeom prst="straightConnector1">
            <a:avLst/>
          </a:prstGeom>
          <a:noFill/>
          <a:ln cap="flat" cmpd="sng" w="15875">
            <a:solidFill>
              <a:schemeClr val="dk1"/>
            </a:solidFill>
            <a:prstDash val="solid"/>
            <a:round/>
            <a:headEnd len="sm" w="sm" type="none"/>
            <a:tailEnd len="sm" w="sm" type="none"/>
          </a:ln>
        </p:spPr>
      </p:cxnSp>
      <p:sp>
        <p:nvSpPr>
          <p:cNvPr id="22" name="Google Shape;22;p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algn="l">
              <a:spcBef>
                <a:spcPts val="600"/>
              </a:spcBef>
              <a:spcAft>
                <a:spcPts val="0"/>
              </a:spcAft>
              <a:buClr>
                <a:schemeClr val="dk1"/>
              </a:buClr>
              <a:buSzPts val="3200"/>
              <a:buFont typeface="Arial"/>
              <a:buChar char="•"/>
              <a:defRPr/>
            </a:lvl1pPr>
            <a:lvl2pPr indent="-406400" lvl="1" marL="914400" algn="l">
              <a:spcBef>
                <a:spcPts val="600"/>
              </a:spcBef>
              <a:spcAft>
                <a:spcPts val="0"/>
              </a:spcAft>
              <a:buClr>
                <a:schemeClr val="dk1"/>
              </a:buClr>
              <a:buSzPts val="2800"/>
              <a:buFont typeface="Arial"/>
              <a:buChar char="•"/>
              <a:defRPr/>
            </a:lvl2pPr>
            <a:lvl3pPr indent="-381000" lvl="2" marL="1371600" algn="l">
              <a:spcBef>
                <a:spcPts val="600"/>
              </a:spcBef>
              <a:spcAft>
                <a:spcPts val="0"/>
              </a:spcAft>
              <a:buClr>
                <a:schemeClr val="dk1"/>
              </a:buClr>
              <a:buSzPts val="2400"/>
              <a:buFont typeface="Arial"/>
              <a:buChar char="•"/>
              <a:defRPr/>
            </a:lvl3pPr>
            <a:lvl4pPr indent="-355600" lvl="3" marL="1828800" algn="l">
              <a:spcBef>
                <a:spcPts val="600"/>
              </a:spcBef>
              <a:spcAft>
                <a:spcPts val="0"/>
              </a:spcAft>
              <a:buClr>
                <a:schemeClr val="dk1"/>
              </a:buClr>
              <a:buSzPts val="2000"/>
              <a:buFont typeface="Arial"/>
              <a:buChar char="•"/>
              <a:defRPr/>
            </a:lvl4pPr>
            <a:lvl5pPr indent="-355600" lvl="4" marL="2286000" algn="l">
              <a:spcBef>
                <a:spcPts val="600"/>
              </a:spcBef>
              <a:spcAft>
                <a:spcPts val="0"/>
              </a:spcAft>
              <a:buClr>
                <a:schemeClr val="dk1"/>
              </a:buClr>
              <a:buSzPts val="2000"/>
              <a:buFont typeface="Arial"/>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23" name="Shape 23"/>
        <p:cNvGrpSpPr/>
        <p:nvPr/>
      </p:nvGrpSpPr>
      <p:grpSpPr>
        <a:xfrm>
          <a:off x="0" y="0"/>
          <a:ext cx="0" cy="0"/>
          <a:chOff x="0" y="0"/>
          <a:chExt cx="0" cy="0"/>
        </a:xfrm>
      </p:grpSpPr>
      <p:sp>
        <p:nvSpPr>
          <p:cNvPr id="24" name="Google Shape;24;p5"/>
          <p:cNvSpPr txBox="1"/>
          <p:nvPr>
            <p:ph idx="1" type="body"/>
          </p:nvPr>
        </p:nvSpPr>
        <p:spPr>
          <a:xfrm>
            <a:off x="722313" y="2057400"/>
            <a:ext cx="7772400" cy="1500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25" name="Google Shape;25;p5"/>
          <p:cNvCxnSpPr/>
          <p:nvPr/>
        </p:nvCxnSpPr>
        <p:spPr>
          <a:xfrm>
            <a:off x="722313" y="3557587"/>
            <a:ext cx="7772400" cy="0"/>
          </a:xfrm>
          <a:prstGeom prst="straightConnector1">
            <a:avLst/>
          </a:prstGeom>
          <a:noFill/>
          <a:ln cap="flat" cmpd="sng" w="15875">
            <a:solidFill>
              <a:schemeClr val="dk1"/>
            </a:solidFill>
            <a:prstDash val="solid"/>
            <a:round/>
            <a:headEnd len="sm" w="sm" type="none"/>
            <a:tailEnd len="sm" w="sm" type="none"/>
          </a:ln>
        </p:spPr>
      </p:cxnSp>
      <p:sp>
        <p:nvSpPr>
          <p:cNvPr id="26" name="Google Shape;26;p5"/>
          <p:cNvSpPr txBox="1"/>
          <p:nvPr/>
        </p:nvSpPr>
        <p:spPr>
          <a:xfrm>
            <a:off x="722313" y="3557587"/>
            <a:ext cx="77724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The End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orizontal Rule"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9" name="Google Shape;29;p6"/>
          <p:cNvCxnSpPr/>
          <p:nvPr/>
        </p:nvCxnSpPr>
        <p:spPr>
          <a:xfrm>
            <a:off x="457200" y="1293970"/>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7"/>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7"/>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7"/>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cxnSp>
        <p:nvCxnSpPr>
          <p:cNvPr id="34" name="Google Shape;34;p7"/>
          <p:cNvCxnSpPr/>
          <p:nvPr/>
        </p:nvCxnSpPr>
        <p:spPr>
          <a:xfrm>
            <a:off x="457200" y="1293970"/>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8"/>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Arial"/>
              <a:buNone/>
              <a:defRPr b="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8"/>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38" name="Google Shape;38;p8"/>
          <p:cNvCxnSpPr/>
          <p:nvPr/>
        </p:nvCxnSpPr>
        <p:spPr>
          <a:xfrm>
            <a:off x="722313" y="4406900"/>
            <a:ext cx="77724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9"/>
          <p:cNvSpPr txBox="1"/>
          <p:nvPr>
            <p:ph idx="1" type="body"/>
          </p:nvPr>
        </p:nvSpPr>
        <p:spPr>
          <a:xfrm>
            <a:off x="457200" y="1535113"/>
            <a:ext cx="4040100" cy="6399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9"/>
          <p:cNvSpPr txBox="1"/>
          <p:nvPr>
            <p:ph idx="2" type="body"/>
          </p:nvPr>
        </p:nvSpPr>
        <p:spPr>
          <a:xfrm>
            <a:off x="457200" y="2373312"/>
            <a:ext cx="4040100" cy="39513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3" name="Google Shape;43;p9"/>
          <p:cNvSpPr txBox="1"/>
          <p:nvPr>
            <p:ph idx="3" type="body"/>
          </p:nvPr>
        </p:nvSpPr>
        <p:spPr>
          <a:xfrm>
            <a:off x="4645025" y="1535113"/>
            <a:ext cx="4041900" cy="6399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 name="Google Shape;44;p9"/>
          <p:cNvSpPr txBox="1"/>
          <p:nvPr>
            <p:ph idx="4" type="body"/>
          </p:nvPr>
        </p:nvSpPr>
        <p:spPr>
          <a:xfrm>
            <a:off x="4645025" y="2373312"/>
            <a:ext cx="4041900" cy="39513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cxnSp>
        <p:nvCxnSpPr>
          <p:cNvPr id="45" name="Google Shape;45;p9"/>
          <p:cNvCxnSpPr/>
          <p:nvPr/>
        </p:nvCxnSpPr>
        <p:spPr>
          <a:xfrm>
            <a:off x="457200" y="1293970"/>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 name="Shape 46"/>
        <p:cNvGrpSpPr/>
        <p:nvPr/>
      </p:nvGrpSpPr>
      <p:grpSpPr>
        <a:xfrm>
          <a:off x="0" y="0"/>
          <a:ext cx="0" cy="0"/>
          <a:chOff x="0" y="0"/>
          <a:chExt cx="0" cy="0"/>
        </a:xfrm>
      </p:grpSpPr>
      <p:sp>
        <p:nvSpPr>
          <p:cNvPr id="47" name="Google Shape;47;p10"/>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p:nvPr/>
        </p:nvSpPr>
        <p:spPr>
          <a:xfrm>
            <a:off x="0" y="0"/>
            <a:ext cx="9144000" cy="3657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
          <p:cNvSpPr/>
          <p:nvPr/>
        </p:nvSpPr>
        <p:spPr>
          <a:xfrm>
            <a:off x="0" y="6779932"/>
            <a:ext cx="9144000" cy="915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25.png"/><Relationship Id="rId7"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hyperlink" Target="https://en.wikipedia.org/wiki/Contour_lin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3.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4.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4.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4.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4.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0.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3.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1.png"/><Relationship Id="rId4" Type="http://schemas.openxmlformats.org/officeDocument/2006/relationships/hyperlink" Target="https://en.wikipedia.org/wiki/Gradient_descent"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hyperlink" Target="https://en.wikipedia.org/wiki/Gradient"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1"/>
          <p:cNvSpPr txBox="1"/>
          <p:nvPr>
            <p:ph type="ctrTitle"/>
          </p:nvPr>
        </p:nvSpPr>
        <p:spPr>
          <a:xfrm>
            <a:off x="685800" y="1143000"/>
            <a:ext cx="7772400" cy="158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Learning by Optimization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Predicting Height</a:t>
            </a:r>
            <a:endParaRPr/>
          </a:p>
        </p:txBody>
      </p:sp>
      <p:sp>
        <p:nvSpPr>
          <p:cNvPr id="166" name="Google Shape;166;p20"/>
          <p:cNvSpPr/>
          <p:nvPr/>
        </p:nvSpPr>
        <p:spPr>
          <a:xfrm>
            <a:off x="1555277" y="3146637"/>
            <a:ext cx="1101300" cy="5694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1800">
                <a:solidFill>
                  <a:srgbClr val="000000"/>
                </a:solidFill>
                <a:latin typeface="Arial"/>
                <a:ea typeface="Arial"/>
                <a:cs typeface="Arial"/>
                <a:sym typeface="Arial"/>
              </a:rPr>
              <a:t>Function</a:t>
            </a:r>
            <a:endParaRPr sz="1800">
              <a:solidFill>
                <a:srgbClr val="000000"/>
              </a:solidFill>
              <a:latin typeface="Arial"/>
              <a:ea typeface="Arial"/>
              <a:cs typeface="Arial"/>
              <a:sym typeface="Arial"/>
            </a:endParaRPr>
          </a:p>
        </p:txBody>
      </p:sp>
      <p:sp>
        <p:nvSpPr>
          <p:cNvPr id="167" name="Google Shape;167;p20"/>
          <p:cNvSpPr/>
          <p:nvPr/>
        </p:nvSpPr>
        <p:spPr>
          <a:xfrm>
            <a:off x="252398" y="3196586"/>
            <a:ext cx="792000" cy="468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US" sz="1800">
                <a:solidFill>
                  <a:srgbClr val="CB8D01"/>
                </a:solidFill>
                <a:latin typeface="Arial"/>
                <a:ea typeface="Arial"/>
                <a:cs typeface="Arial"/>
                <a:sym typeface="Arial"/>
              </a:rPr>
              <a:t>Input</a:t>
            </a:r>
            <a:endParaRPr sz="1800">
              <a:solidFill>
                <a:srgbClr val="CB8D01"/>
              </a:solidFill>
              <a:latin typeface="Arial"/>
              <a:ea typeface="Arial"/>
              <a:cs typeface="Arial"/>
              <a:sym typeface="Arial"/>
            </a:endParaRPr>
          </a:p>
        </p:txBody>
      </p:sp>
      <p:sp>
        <p:nvSpPr>
          <p:cNvPr id="168" name="Google Shape;168;p20"/>
          <p:cNvSpPr/>
          <p:nvPr/>
        </p:nvSpPr>
        <p:spPr>
          <a:xfrm>
            <a:off x="3167799" y="3196575"/>
            <a:ext cx="1101300" cy="468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US" sz="1800">
                <a:solidFill>
                  <a:srgbClr val="875E01"/>
                </a:solidFill>
                <a:latin typeface="Arial"/>
                <a:ea typeface="Arial"/>
                <a:cs typeface="Arial"/>
                <a:sym typeface="Arial"/>
              </a:rPr>
              <a:t>Output</a:t>
            </a:r>
            <a:endParaRPr sz="1800">
              <a:solidFill>
                <a:srgbClr val="875E01"/>
              </a:solidFill>
              <a:latin typeface="Arial"/>
              <a:ea typeface="Arial"/>
              <a:cs typeface="Arial"/>
              <a:sym typeface="Arial"/>
            </a:endParaRPr>
          </a:p>
        </p:txBody>
      </p:sp>
      <p:sp>
        <p:nvSpPr>
          <p:cNvPr id="169" name="Google Shape;169;p20"/>
          <p:cNvSpPr/>
          <p:nvPr/>
        </p:nvSpPr>
        <p:spPr>
          <a:xfrm>
            <a:off x="1044548" y="3431533"/>
            <a:ext cx="510246" cy="486"/>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170" name="Google Shape;170;p20"/>
          <p:cNvSpPr/>
          <p:nvPr/>
        </p:nvSpPr>
        <p:spPr>
          <a:xfrm>
            <a:off x="2657078" y="3431533"/>
            <a:ext cx="510246" cy="486"/>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171" name="Google Shape;171;p20"/>
          <p:cNvSpPr/>
          <p:nvPr/>
        </p:nvSpPr>
        <p:spPr>
          <a:xfrm>
            <a:off x="252398" y="3783955"/>
            <a:ext cx="792000" cy="468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CB8D01"/>
                </a:solidFill>
                <a:latin typeface="Arial"/>
                <a:ea typeface="Arial"/>
                <a:cs typeface="Arial"/>
                <a:sym typeface="Arial"/>
              </a:rPr>
              <a:t>x</a:t>
            </a:r>
            <a:endParaRPr sz="1800">
              <a:solidFill>
                <a:srgbClr val="CB8D01"/>
              </a:solidFill>
              <a:latin typeface="Arial"/>
              <a:ea typeface="Arial"/>
              <a:cs typeface="Arial"/>
              <a:sym typeface="Arial"/>
            </a:endParaRPr>
          </a:p>
        </p:txBody>
      </p:sp>
      <p:sp>
        <p:nvSpPr>
          <p:cNvPr id="172" name="Google Shape;172;p20"/>
          <p:cNvSpPr/>
          <p:nvPr/>
        </p:nvSpPr>
        <p:spPr>
          <a:xfrm>
            <a:off x="1723348" y="3783955"/>
            <a:ext cx="792000" cy="468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000000"/>
                </a:solidFill>
                <a:latin typeface="Arial"/>
                <a:ea typeface="Arial"/>
                <a:cs typeface="Arial"/>
                <a:sym typeface="Arial"/>
              </a:rPr>
              <a:t>f(x)</a:t>
            </a:r>
            <a:endParaRPr sz="1800">
              <a:solidFill>
                <a:srgbClr val="000000"/>
              </a:solidFill>
              <a:latin typeface="Arial"/>
              <a:ea typeface="Arial"/>
              <a:cs typeface="Arial"/>
              <a:sym typeface="Arial"/>
            </a:endParaRPr>
          </a:p>
        </p:txBody>
      </p:sp>
      <p:sp>
        <p:nvSpPr>
          <p:cNvPr id="173" name="Google Shape;173;p20"/>
          <p:cNvSpPr/>
          <p:nvPr/>
        </p:nvSpPr>
        <p:spPr>
          <a:xfrm>
            <a:off x="3194299" y="3783955"/>
            <a:ext cx="792000" cy="468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875E01"/>
                </a:solidFill>
                <a:latin typeface="Arial"/>
                <a:ea typeface="Arial"/>
                <a:cs typeface="Arial"/>
                <a:sym typeface="Arial"/>
              </a:rPr>
              <a:t>y</a:t>
            </a:r>
            <a:endParaRPr sz="1800">
              <a:solidFill>
                <a:srgbClr val="875E01"/>
              </a:solidFill>
              <a:latin typeface="Arial"/>
              <a:ea typeface="Arial"/>
              <a:cs typeface="Arial"/>
              <a:sym typeface="Arial"/>
            </a:endParaRPr>
          </a:p>
        </p:txBody>
      </p:sp>
      <p:sp>
        <p:nvSpPr>
          <p:cNvPr id="174" name="Google Shape;174;p20"/>
          <p:cNvSpPr/>
          <p:nvPr/>
        </p:nvSpPr>
        <p:spPr>
          <a:xfrm>
            <a:off x="1162676" y="1971899"/>
            <a:ext cx="1879800" cy="5694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Data</a:t>
            </a:r>
            <a:endParaRPr sz="1800">
              <a:solidFill>
                <a:srgbClr val="000000"/>
              </a:solidFill>
              <a:latin typeface="Arial"/>
              <a:ea typeface="Arial"/>
              <a:cs typeface="Arial"/>
              <a:sym typeface="Arial"/>
            </a:endParaRPr>
          </a:p>
        </p:txBody>
      </p:sp>
      <p:sp>
        <p:nvSpPr>
          <p:cNvPr id="175" name="Google Shape;175;p20"/>
          <p:cNvSpPr/>
          <p:nvPr/>
        </p:nvSpPr>
        <p:spPr>
          <a:xfrm>
            <a:off x="2102920" y="2541693"/>
            <a:ext cx="3078" cy="604476"/>
          </a:xfrm>
          <a:custGeom>
            <a:rect b="b" l="l" r="r" t="t"/>
            <a:pathLst>
              <a:path extrusionOk="0" h="21600" w="21600">
                <a:moveTo>
                  <a:pt x="0" y="0"/>
                </a:moveTo>
                <a:lnTo>
                  <a:pt x="21600" y="21600"/>
                </a:lnTo>
              </a:path>
            </a:pathLst>
          </a:custGeom>
          <a:noFill/>
          <a:ln cap="flat" cmpd="sng" w="9525">
            <a:solidFill>
              <a:srgbClr val="595959"/>
            </a:solidFill>
            <a:prstDash val="dashDot"/>
            <a:round/>
            <a:headEnd len="sm" w="sm" type="none"/>
            <a:tailEnd len="med" w="med" type="triangle"/>
          </a:ln>
        </p:spPr>
      </p:sp>
      <p:sp>
        <p:nvSpPr>
          <p:cNvPr id="176" name="Google Shape;176;p20"/>
          <p:cNvSpPr txBox="1"/>
          <p:nvPr/>
        </p:nvSpPr>
        <p:spPr>
          <a:xfrm>
            <a:off x="-1449" y="5147275"/>
            <a:ext cx="13089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Shoe Size</a:t>
            </a:r>
            <a:endParaRPr sz="1800"/>
          </a:p>
        </p:txBody>
      </p:sp>
      <p:sp>
        <p:nvSpPr>
          <p:cNvPr id="177" name="Google Shape;177;p20"/>
          <p:cNvSpPr txBox="1"/>
          <p:nvPr/>
        </p:nvSpPr>
        <p:spPr>
          <a:xfrm>
            <a:off x="3117301" y="5147275"/>
            <a:ext cx="9804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Height</a:t>
            </a:r>
            <a:endParaRPr sz="1800"/>
          </a:p>
        </p:txBody>
      </p:sp>
      <p:cxnSp>
        <p:nvCxnSpPr>
          <p:cNvPr id="178" name="Google Shape;178;p20"/>
          <p:cNvCxnSpPr>
            <a:stCxn id="176" idx="0"/>
            <a:endCxn id="171" idx="2"/>
          </p:cNvCxnSpPr>
          <p:nvPr/>
        </p:nvCxnSpPr>
        <p:spPr>
          <a:xfrm rot="10800000">
            <a:off x="648501" y="4252975"/>
            <a:ext cx="4500" cy="8943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20"/>
          <p:cNvCxnSpPr>
            <a:stCxn id="177" idx="0"/>
            <a:endCxn id="173" idx="2"/>
          </p:cNvCxnSpPr>
          <p:nvPr/>
        </p:nvCxnSpPr>
        <p:spPr>
          <a:xfrm rot="10800000">
            <a:off x="3590401" y="4252975"/>
            <a:ext cx="17100" cy="894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Predicting Height</a:t>
            </a:r>
            <a:endParaRPr/>
          </a:p>
        </p:txBody>
      </p:sp>
      <p:sp>
        <p:nvSpPr>
          <p:cNvPr id="186" name="Google Shape;186;p21"/>
          <p:cNvSpPr/>
          <p:nvPr/>
        </p:nvSpPr>
        <p:spPr>
          <a:xfrm>
            <a:off x="1555277" y="3146637"/>
            <a:ext cx="1101300" cy="5694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1800">
                <a:solidFill>
                  <a:srgbClr val="000000"/>
                </a:solidFill>
                <a:latin typeface="Arial"/>
                <a:ea typeface="Arial"/>
                <a:cs typeface="Arial"/>
                <a:sym typeface="Arial"/>
              </a:rPr>
              <a:t>Function</a:t>
            </a:r>
            <a:endParaRPr sz="1800">
              <a:solidFill>
                <a:srgbClr val="000000"/>
              </a:solidFill>
              <a:latin typeface="Arial"/>
              <a:ea typeface="Arial"/>
              <a:cs typeface="Arial"/>
              <a:sym typeface="Arial"/>
            </a:endParaRPr>
          </a:p>
        </p:txBody>
      </p:sp>
      <p:sp>
        <p:nvSpPr>
          <p:cNvPr id="187" name="Google Shape;187;p21"/>
          <p:cNvSpPr/>
          <p:nvPr/>
        </p:nvSpPr>
        <p:spPr>
          <a:xfrm>
            <a:off x="252398" y="3196586"/>
            <a:ext cx="792000" cy="468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US" sz="1800">
                <a:solidFill>
                  <a:srgbClr val="CB8D01"/>
                </a:solidFill>
                <a:latin typeface="Arial"/>
                <a:ea typeface="Arial"/>
                <a:cs typeface="Arial"/>
                <a:sym typeface="Arial"/>
              </a:rPr>
              <a:t>Input</a:t>
            </a:r>
            <a:endParaRPr sz="1800">
              <a:solidFill>
                <a:srgbClr val="CB8D01"/>
              </a:solidFill>
              <a:latin typeface="Arial"/>
              <a:ea typeface="Arial"/>
              <a:cs typeface="Arial"/>
              <a:sym typeface="Arial"/>
            </a:endParaRPr>
          </a:p>
        </p:txBody>
      </p:sp>
      <p:sp>
        <p:nvSpPr>
          <p:cNvPr id="188" name="Google Shape;188;p21"/>
          <p:cNvSpPr/>
          <p:nvPr/>
        </p:nvSpPr>
        <p:spPr>
          <a:xfrm>
            <a:off x="3167799" y="3196575"/>
            <a:ext cx="1101300" cy="468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US" sz="1800">
                <a:solidFill>
                  <a:srgbClr val="875E01"/>
                </a:solidFill>
                <a:latin typeface="Arial"/>
                <a:ea typeface="Arial"/>
                <a:cs typeface="Arial"/>
                <a:sym typeface="Arial"/>
              </a:rPr>
              <a:t>Output</a:t>
            </a:r>
            <a:endParaRPr sz="1800">
              <a:solidFill>
                <a:srgbClr val="875E01"/>
              </a:solidFill>
              <a:latin typeface="Arial"/>
              <a:ea typeface="Arial"/>
              <a:cs typeface="Arial"/>
              <a:sym typeface="Arial"/>
            </a:endParaRPr>
          </a:p>
        </p:txBody>
      </p:sp>
      <p:sp>
        <p:nvSpPr>
          <p:cNvPr id="189" name="Google Shape;189;p21"/>
          <p:cNvSpPr/>
          <p:nvPr/>
        </p:nvSpPr>
        <p:spPr>
          <a:xfrm>
            <a:off x="1044548" y="3431533"/>
            <a:ext cx="510246" cy="486"/>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190" name="Google Shape;190;p21"/>
          <p:cNvSpPr/>
          <p:nvPr/>
        </p:nvSpPr>
        <p:spPr>
          <a:xfrm>
            <a:off x="2657078" y="3431533"/>
            <a:ext cx="510246" cy="486"/>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191" name="Google Shape;191;p21"/>
          <p:cNvSpPr/>
          <p:nvPr/>
        </p:nvSpPr>
        <p:spPr>
          <a:xfrm>
            <a:off x="252398" y="3783955"/>
            <a:ext cx="792000" cy="468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CB8D01"/>
                </a:solidFill>
                <a:latin typeface="Arial"/>
                <a:ea typeface="Arial"/>
                <a:cs typeface="Arial"/>
                <a:sym typeface="Arial"/>
              </a:rPr>
              <a:t>x</a:t>
            </a:r>
            <a:endParaRPr sz="1800">
              <a:solidFill>
                <a:srgbClr val="CB8D01"/>
              </a:solidFill>
              <a:latin typeface="Arial"/>
              <a:ea typeface="Arial"/>
              <a:cs typeface="Arial"/>
              <a:sym typeface="Arial"/>
            </a:endParaRPr>
          </a:p>
        </p:txBody>
      </p:sp>
      <p:sp>
        <p:nvSpPr>
          <p:cNvPr id="192" name="Google Shape;192;p21"/>
          <p:cNvSpPr/>
          <p:nvPr/>
        </p:nvSpPr>
        <p:spPr>
          <a:xfrm>
            <a:off x="1723348" y="3783955"/>
            <a:ext cx="792000" cy="468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000000"/>
                </a:solidFill>
                <a:latin typeface="Arial"/>
                <a:ea typeface="Arial"/>
                <a:cs typeface="Arial"/>
                <a:sym typeface="Arial"/>
              </a:rPr>
              <a:t>f(x)</a:t>
            </a:r>
            <a:endParaRPr sz="1800">
              <a:solidFill>
                <a:srgbClr val="000000"/>
              </a:solidFill>
              <a:latin typeface="Arial"/>
              <a:ea typeface="Arial"/>
              <a:cs typeface="Arial"/>
              <a:sym typeface="Arial"/>
            </a:endParaRPr>
          </a:p>
        </p:txBody>
      </p:sp>
      <p:sp>
        <p:nvSpPr>
          <p:cNvPr id="193" name="Google Shape;193;p21"/>
          <p:cNvSpPr/>
          <p:nvPr/>
        </p:nvSpPr>
        <p:spPr>
          <a:xfrm>
            <a:off x="3194299" y="3783955"/>
            <a:ext cx="792000" cy="468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875E01"/>
                </a:solidFill>
                <a:latin typeface="Arial"/>
                <a:ea typeface="Arial"/>
                <a:cs typeface="Arial"/>
                <a:sym typeface="Arial"/>
              </a:rPr>
              <a:t>y</a:t>
            </a:r>
            <a:endParaRPr sz="1800">
              <a:solidFill>
                <a:srgbClr val="875E01"/>
              </a:solidFill>
              <a:latin typeface="Arial"/>
              <a:ea typeface="Arial"/>
              <a:cs typeface="Arial"/>
              <a:sym typeface="Arial"/>
            </a:endParaRPr>
          </a:p>
        </p:txBody>
      </p:sp>
      <p:sp>
        <p:nvSpPr>
          <p:cNvPr id="194" name="Google Shape;194;p21"/>
          <p:cNvSpPr/>
          <p:nvPr/>
        </p:nvSpPr>
        <p:spPr>
          <a:xfrm>
            <a:off x="1162676" y="1971899"/>
            <a:ext cx="1879800" cy="5694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Data</a:t>
            </a:r>
            <a:endParaRPr sz="1800">
              <a:solidFill>
                <a:srgbClr val="000000"/>
              </a:solidFill>
              <a:latin typeface="Arial"/>
              <a:ea typeface="Arial"/>
              <a:cs typeface="Arial"/>
              <a:sym typeface="Arial"/>
            </a:endParaRPr>
          </a:p>
        </p:txBody>
      </p:sp>
      <p:sp>
        <p:nvSpPr>
          <p:cNvPr id="195" name="Google Shape;195;p21"/>
          <p:cNvSpPr/>
          <p:nvPr/>
        </p:nvSpPr>
        <p:spPr>
          <a:xfrm>
            <a:off x="2102920" y="2541693"/>
            <a:ext cx="3078" cy="604476"/>
          </a:xfrm>
          <a:custGeom>
            <a:rect b="b" l="l" r="r" t="t"/>
            <a:pathLst>
              <a:path extrusionOk="0" h="21600" w="21600">
                <a:moveTo>
                  <a:pt x="0" y="0"/>
                </a:moveTo>
                <a:lnTo>
                  <a:pt x="21600" y="21600"/>
                </a:lnTo>
              </a:path>
            </a:pathLst>
          </a:custGeom>
          <a:noFill/>
          <a:ln cap="flat" cmpd="sng" w="9525">
            <a:solidFill>
              <a:srgbClr val="595959"/>
            </a:solidFill>
            <a:prstDash val="dashDot"/>
            <a:round/>
            <a:headEnd len="sm" w="sm" type="none"/>
            <a:tailEnd len="med" w="med" type="triangle"/>
          </a:ln>
        </p:spPr>
      </p:sp>
      <p:sp>
        <p:nvSpPr>
          <p:cNvPr id="196" name="Google Shape;196;p21"/>
          <p:cNvSpPr txBox="1"/>
          <p:nvPr/>
        </p:nvSpPr>
        <p:spPr>
          <a:xfrm>
            <a:off x="-1449" y="5147275"/>
            <a:ext cx="13089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Shoe Size</a:t>
            </a:r>
            <a:endParaRPr sz="1800"/>
          </a:p>
        </p:txBody>
      </p:sp>
      <p:sp>
        <p:nvSpPr>
          <p:cNvPr id="197" name="Google Shape;197;p21"/>
          <p:cNvSpPr txBox="1"/>
          <p:nvPr/>
        </p:nvSpPr>
        <p:spPr>
          <a:xfrm>
            <a:off x="3117301" y="5147275"/>
            <a:ext cx="9804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Height</a:t>
            </a:r>
            <a:endParaRPr sz="1800"/>
          </a:p>
        </p:txBody>
      </p:sp>
      <p:cxnSp>
        <p:nvCxnSpPr>
          <p:cNvPr id="198" name="Google Shape;198;p21"/>
          <p:cNvCxnSpPr>
            <a:stCxn id="196" idx="0"/>
            <a:endCxn id="191" idx="2"/>
          </p:cNvCxnSpPr>
          <p:nvPr/>
        </p:nvCxnSpPr>
        <p:spPr>
          <a:xfrm rot="10800000">
            <a:off x="648501" y="4252975"/>
            <a:ext cx="4500" cy="89430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21"/>
          <p:cNvCxnSpPr>
            <a:stCxn id="197" idx="0"/>
            <a:endCxn id="193" idx="2"/>
          </p:cNvCxnSpPr>
          <p:nvPr/>
        </p:nvCxnSpPr>
        <p:spPr>
          <a:xfrm rot="10800000">
            <a:off x="3590401" y="4252975"/>
            <a:ext cx="17100" cy="894300"/>
          </a:xfrm>
          <a:prstGeom prst="straightConnector1">
            <a:avLst/>
          </a:prstGeom>
          <a:noFill/>
          <a:ln cap="flat" cmpd="sng" w="9525">
            <a:solidFill>
              <a:schemeClr val="dk2"/>
            </a:solidFill>
            <a:prstDash val="solid"/>
            <a:round/>
            <a:headEnd len="med" w="med" type="none"/>
            <a:tailEnd len="med" w="med" type="triangle"/>
          </a:ln>
        </p:spPr>
      </p:cxnSp>
      <p:cxnSp>
        <p:nvCxnSpPr>
          <p:cNvPr id="200" name="Google Shape;200;p21"/>
          <p:cNvCxnSpPr>
            <a:stCxn id="201" idx="0"/>
            <a:endCxn id="194" idx="3"/>
          </p:cNvCxnSpPr>
          <p:nvPr/>
        </p:nvCxnSpPr>
        <p:spPr>
          <a:xfrm flipH="1" rot="5400000">
            <a:off x="4640745" y="658400"/>
            <a:ext cx="557100" cy="3753600"/>
          </a:xfrm>
          <a:prstGeom prst="bentConnector2">
            <a:avLst/>
          </a:prstGeom>
          <a:noFill/>
          <a:ln cap="flat" cmpd="sng" w="9525">
            <a:solidFill>
              <a:schemeClr val="dk2"/>
            </a:solidFill>
            <a:prstDash val="solid"/>
            <a:round/>
            <a:headEnd len="med" w="med" type="none"/>
            <a:tailEnd len="med" w="med" type="triangle"/>
          </a:ln>
        </p:spPr>
      </p:cxnSp>
      <p:pic>
        <p:nvPicPr>
          <p:cNvPr id="201" name="Google Shape;201;p21"/>
          <p:cNvPicPr preferRelativeResize="0"/>
          <p:nvPr/>
        </p:nvPicPr>
        <p:blipFill>
          <a:blip r:embed="rId3">
            <a:alphaModFix/>
          </a:blip>
          <a:stretch>
            <a:fillRect/>
          </a:stretch>
        </p:blipFill>
        <p:spPr>
          <a:xfrm>
            <a:off x="4448191" y="2813750"/>
            <a:ext cx="4695809" cy="322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Functional Form</a:t>
            </a:r>
            <a:endParaRPr/>
          </a:p>
        </p:txBody>
      </p:sp>
      <p:sp>
        <p:nvSpPr>
          <p:cNvPr id="208" name="Google Shape;208;p22"/>
          <p:cNvSpPr/>
          <p:nvPr/>
        </p:nvSpPr>
        <p:spPr>
          <a:xfrm>
            <a:off x="945673" y="3146620"/>
            <a:ext cx="2161800" cy="8259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2600">
                <a:solidFill>
                  <a:srgbClr val="000000"/>
                </a:solidFill>
                <a:latin typeface="Arial"/>
                <a:ea typeface="Arial"/>
                <a:cs typeface="Arial"/>
                <a:sym typeface="Arial"/>
              </a:rPr>
              <a:t>Function</a:t>
            </a:r>
            <a:endParaRPr sz="2600">
              <a:solidFill>
                <a:srgbClr val="000000"/>
              </a:solidFill>
              <a:latin typeface="Arial"/>
              <a:ea typeface="Arial"/>
              <a:cs typeface="Arial"/>
              <a:sym typeface="Arial"/>
            </a:endParaRPr>
          </a:p>
        </p:txBody>
      </p:sp>
      <p:sp>
        <p:nvSpPr>
          <p:cNvPr id="209" name="Google Shape;209;p22"/>
          <p:cNvSpPr/>
          <p:nvPr/>
        </p:nvSpPr>
        <p:spPr>
          <a:xfrm>
            <a:off x="1249266" y="4070865"/>
            <a:ext cx="1554600" cy="680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2600">
                <a:solidFill>
                  <a:srgbClr val="000000"/>
                </a:solidFill>
                <a:latin typeface="Arial"/>
                <a:ea typeface="Arial"/>
                <a:cs typeface="Arial"/>
                <a:sym typeface="Arial"/>
              </a:rPr>
              <a:t>f(x)</a:t>
            </a:r>
            <a:endParaRPr sz="26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Functional Form</a:t>
            </a:r>
            <a:endParaRPr/>
          </a:p>
        </p:txBody>
      </p:sp>
      <p:sp>
        <p:nvSpPr>
          <p:cNvPr id="216" name="Google Shape;216;p23"/>
          <p:cNvSpPr/>
          <p:nvPr/>
        </p:nvSpPr>
        <p:spPr>
          <a:xfrm>
            <a:off x="945673" y="3146620"/>
            <a:ext cx="2161800" cy="8259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2600">
                <a:solidFill>
                  <a:srgbClr val="000000"/>
                </a:solidFill>
                <a:latin typeface="Arial"/>
                <a:ea typeface="Arial"/>
                <a:cs typeface="Arial"/>
                <a:sym typeface="Arial"/>
              </a:rPr>
              <a:t>Function</a:t>
            </a:r>
            <a:endParaRPr sz="2600">
              <a:solidFill>
                <a:srgbClr val="000000"/>
              </a:solidFill>
              <a:latin typeface="Arial"/>
              <a:ea typeface="Arial"/>
              <a:cs typeface="Arial"/>
              <a:sym typeface="Arial"/>
            </a:endParaRPr>
          </a:p>
        </p:txBody>
      </p:sp>
      <p:sp>
        <p:nvSpPr>
          <p:cNvPr id="217" name="Google Shape;217;p23"/>
          <p:cNvSpPr/>
          <p:nvPr/>
        </p:nvSpPr>
        <p:spPr>
          <a:xfrm>
            <a:off x="1249266" y="4070865"/>
            <a:ext cx="1554600" cy="680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2600">
                <a:solidFill>
                  <a:srgbClr val="000000"/>
                </a:solidFill>
                <a:latin typeface="Arial"/>
                <a:ea typeface="Arial"/>
                <a:cs typeface="Arial"/>
                <a:sym typeface="Arial"/>
              </a:rPr>
              <a:t>f(x)</a:t>
            </a:r>
            <a:endParaRPr sz="2600">
              <a:solidFill>
                <a:srgbClr val="000000"/>
              </a:solidFill>
              <a:latin typeface="Arial"/>
              <a:ea typeface="Arial"/>
              <a:cs typeface="Arial"/>
              <a:sym typeface="Arial"/>
            </a:endParaRPr>
          </a:p>
        </p:txBody>
      </p:sp>
      <p:pic>
        <p:nvPicPr>
          <p:cNvPr id="218" name="Google Shape;218;p23"/>
          <p:cNvPicPr preferRelativeResize="0"/>
          <p:nvPr/>
        </p:nvPicPr>
        <p:blipFill>
          <a:blip r:embed="rId3">
            <a:alphaModFix/>
          </a:blip>
          <a:stretch>
            <a:fillRect/>
          </a:stretch>
        </p:blipFill>
        <p:spPr>
          <a:xfrm>
            <a:off x="4505900" y="2462975"/>
            <a:ext cx="3159531" cy="7664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Functional Form</a:t>
            </a:r>
            <a:endParaRPr/>
          </a:p>
        </p:txBody>
      </p:sp>
      <p:sp>
        <p:nvSpPr>
          <p:cNvPr id="225" name="Google Shape;225;p24"/>
          <p:cNvSpPr/>
          <p:nvPr/>
        </p:nvSpPr>
        <p:spPr>
          <a:xfrm>
            <a:off x="945673" y="3146620"/>
            <a:ext cx="2161800" cy="8259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2600">
                <a:solidFill>
                  <a:srgbClr val="000000"/>
                </a:solidFill>
                <a:latin typeface="Arial"/>
                <a:ea typeface="Arial"/>
                <a:cs typeface="Arial"/>
                <a:sym typeface="Arial"/>
              </a:rPr>
              <a:t>Function</a:t>
            </a:r>
            <a:endParaRPr sz="2600">
              <a:solidFill>
                <a:srgbClr val="000000"/>
              </a:solidFill>
              <a:latin typeface="Arial"/>
              <a:ea typeface="Arial"/>
              <a:cs typeface="Arial"/>
              <a:sym typeface="Arial"/>
            </a:endParaRPr>
          </a:p>
        </p:txBody>
      </p:sp>
      <p:sp>
        <p:nvSpPr>
          <p:cNvPr id="226" name="Google Shape;226;p24"/>
          <p:cNvSpPr/>
          <p:nvPr/>
        </p:nvSpPr>
        <p:spPr>
          <a:xfrm>
            <a:off x="1249266" y="4070865"/>
            <a:ext cx="1554600" cy="680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2600">
                <a:solidFill>
                  <a:srgbClr val="000000"/>
                </a:solidFill>
                <a:latin typeface="Arial"/>
                <a:ea typeface="Arial"/>
                <a:cs typeface="Arial"/>
                <a:sym typeface="Arial"/>
              </a:rPr>
              <a:t>f(x)</a:t>
            </a:r>
            <a:endParaRPr sz="2600">
              <a:solidFill>
                <a:srgbClr val="000000"/>
              </a:solidFill>
              <a:latin typeface="Arial"/>
              <a:ea typeface="Arial"/>
              <a:cs typeface="Arial"/>
              <a:sym typeface="Arial"/>
            </a:endParaRPr>
          </a:p>
        </p:txBody>
      </p:sp>
      <p:pic>
        <p:nvPicPr>
          <p:cNvPr id="227" name="Google Shape;227;p24"/>
          <p:cNvPicPr preferRelativeResize="0"/>
          <p:nvPr/>
        </p:nvPicPr>
        <p:blipFill>
          <a:blip r:embed="rId3">
            <a:alphaModFix/>
          </a:blip>
          <a:stretch>
            <a:fillRect/>
          </a:stretch>
        </p:blipFill>
        <p:spPr>
          <a:xfrm>
            <a:off x="4505900" y="2462975"/>
            <a:ext cx="3159531" cy="766443"/>
          </a:xfrm>
          <a:prstGeom prst="rect">
            <a:avLst/>
          </a:prstGeom>
          <a:noFill/>
          <a:ln>
            <a:noFill/>
          </a:ln>
        </p:spPr>
      </p:pic>
      <p:pic>
        <p:nvPicPr>
          <p:cNvPr id="228" name="Google Shape;228;p24"/>
          <p:cNvPicPr preferRelativeResize="0"/>
          <p:nvPr/>
        </p:nvPicPr>
        <p:blipFill>
          <a:blip r:embed="rId4">
            <a:alphaModFix/>
          </a:blip>
          <a:stretch>
            <a:fillRect/>
          </a:stretch>
        </p:blipFill>
        <p:spPr>
          <a:xfrm>
            <a:off x="4505900" y="4144208"/>
            <a:ext cx="3560035" cy="606767"/>
          </a:xfrm>
          <a:prstGeom prst="rect">
            <a:avLst/>
          </a:prstGeom>
          <a:noFill/>
          <a:ln cap="flat" cmpd="sng" w="38100">
            <a:solidFill>
              <a:srgbClr val="CB8D0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Parameters</a:t>
            </a:r>
            <a:endParaRPr/>
          </a:p>
        </p:txBody>
      </p:sp>
      <p:pic>
        <p:nvPicPr>
          <p:cNvPr id="235" name="Google Shape;235;p25"/>
          <p:cNvPicPr preferRelativeResize="0"/>
          <p:nvPr/>
        </p:nvPicPr>
        <p:blipFill>
          <a:blip r:embed="rId3">
            <a:alphaModFix/>
          </a:blip>
          <a:stretch>
            <a:fillRect/>
          </a:stretch>
        </p:blipFill>
        <p:spPr>
          <a:xfrm>
            <a:off x="3934988" y="2363620"/>
            <a:ext cx="3560035" cy="606767"/>
          </a:xfrm>
          <a:prstGeom prst="rect">
            <a:avLst/>
          </a:prstGeom>
          <a:noFill/>
          <a:ln>
            <a:noFill/>
          </a:ln>
        </p:spPr>
      </p:pic>
      <p:pic>
        <p:nvPicPr>
          <p:cNvPr id="236" name="Google Shape;236;p25"/>
          <p:cNvPicPr preferRelativeResize="0"/>
          <p:nvPr/>
        </p:nvPicPr>
        <p:blipFill>
          <a:blip r:embed="rId4">
            <a:alphaModFix/>
          </a:blip>
          <a:stretch>
            <a:fillRect/>
          </a:stretch>
        </p:blipFill>
        <p:spPr>
          <a:xfrm>
            <a:off x="3893400" y="4276001"/>
            <a:ext cx="3165652" cy="606750"/>
          </a:xfrm>
          <a:prstGeom prst="rect">
            <a:avLst/>
          </a:prstGeom>
          <a:noFill/>
          <a:ln>
            <a:noFill/>
          </a:ln>
        </p:spPr>
      </p:pic>
      <p:sp>
        <p:nvSpPr>
          <p:cNvPr id="237" name="Google Shape;237;p25"/>
          <p:cNvSpPr/>
          <p:nvPr/>
        </p:nvSpPr>
        <p:spPr>
          <a:xfrm>
            <a:off x="1554066" y="2394465"/>
            <a:ext cx="1554600" cy="6801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None/>
            </a:pPr>
            <a:r>
              <a:rPr b="1" lang="en-US" sz="3000">
                <a:solidFill>
                  <a:srgbClr val="CB8D01"/>
                </a:solidFill>
              </a:rPr>
              <a:t>Model</a:t>
            </a:r>
            <a:endParaRPr b="1" sz="3000">
              <a:solidFill>
                <a:srgbClr val="CB8D01"/>
              </a:solidFill>
            </a:endParaRPr>
          </a:p>
        </p:txBody>
      </p:sp>
      <p:sp>
        <p:nvSpPr>
          <p:cNvPr id="238" name="Google Shape;238;p25"/>
          <p:cNvSpPr/>
          <p:nvPr/>
        </p:nvSpPr>
        <p:spPr>
          <a:xfrm>
            <a:off x="605830" y="4223275"/>
            <a:ext cx="2502900" cy="6801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None/>
            </a:pPr>
            <a:r>
              <a:rPr b="1" lang="en-US" sz="3000">
                <a:solidFill>
                  <a:srgbClr val="CB8D01"/>
                </a:solidFill>
              </a:rPr>
              <a:t>Parameters</a:t>
            </a:r>
            <a:endParaRPr b="1" sz="3000">
              <a:solidFill>
                <a:srgbClr val="CB8D0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Parameter Values</a:t>
            </a:r>
            <a:endParaRPr/>
          </a:p>
        </p:txBody>
      </p:sp>
      <p:pic>
        <p:nvPicPr>
          <p:cNvPr id="245" name="Google Shape;245;p26"/>
          <p:cNvPicPr preferRelativeResize="0"/>
          <p:nvPr/>
        </p:nvPicPr>
        <p:blipFill>
          <a:blip r:embed="rId3">
            <a:alphaModFix/>
          </a:blip>
          <a:stretch>
            <a:fillRect/>
          </a:stretch>
        </p:blipFill>
        <p:spPr>
          <a:xfrm>
            <a:off x="3810000" y="1981200"/>
            <a:ext cx="5331375" cy="3661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Parameter Values</a:t>
            </a:r>
            <a:endParaRPr/>
          </a:p>
        </p:txBody>
      </p:sp>
      <p:pic>
        <p:nvPicPr>
          <p:cNvPr id="252" name="Google Shape;252;p27"/>
          <p:cNvPicPr preferRelativeResize="0"/>
          <p:nvPr/>
        </p:nvPicPr>
        <p:blipFill>
          <a:blip r:embed="rId3">
            <a:alphaModFix/>
          </a:blip>
          <a:stretch>
            <a:fillRect/>
          </a:stretch>
        </p:blipFill>
        <p:spPr>
          <a:xfrm>
            <a:off x="3810000" y="1981200"/>
            <a:ext cx="5331375" cy="3661936"/>
          </a:xfrm>
          <a:prstGeom prst="rect">
            <a:avLst/>
          </a:prstGeom>
          <a:noFill/>
          <a:ln>
            <a:noFill/>
          </a:ln>
        </p:spPr>
      </p:pic>
      <p:pic>
        <p:nvPicPr>
          <p:cNvPr id="253" name="Google Shape;253;p27"/>
          <p:cNvPicPr preferRelativeResize="0"/>
          <p:nvPr/>
        </p:nvPicPr>
        <p:blipFill>
          <a:blip r:embed="rId4">
            <a:alphaModFix/>
          </a:blip>
          <a:stretch>
            <a:fillRect/>
          </a:stretch>
        </p:blipFill>
        <p:spPr>
          <a:xfrm>
            <a:off x="152400" y="2070775"/>
            <a:ext cx="2983850" cy="37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8"/>
          <p:cNvPicPr preferRelativeResize="0"/>
          <p:nvPr/>
        </p:nvPicPr>
        <p:blipFill>
          <a:blip r:embed="rId3">
            <a:alphaModFix/>
          </a:blip>
          <a:stretch>
            <a:fillRect/>
          </a:stretch>
        </p:blipFill>
        <p:spPr>
          <a:xfrm>
            <a:off x="152400" y="4054875"/>
            <a:ext cx="2983845" cy="371125"/>
          </a:xfrm>
          <a:prstGeom prst="rect">
            <a:avLst/>
          </a:prstGeom>
          <a:noFill/>
          <a:ln>
            <a:noFill/>
          </a:ln>
        </p:spPr>
      </p:pic>
      <p:sp>
        <p:nvSpPr>
          <p:cNvPr id="260" name="Google Shape;260;p28"/>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Parameter Values</a:t>
            </a:r>
            <a:endParaRPr/>
          </a:p>
        </p:txBody>
      </p:sp>
      <p:pic>
        <p:nvPicPr>
          <p:cNvPr id="261" name="Google Shape;261;p28"/>
          <p:cNvPicPr preferRelativeResize="0"/>
          <p:nvPr/>
        </p:nvPicPr>
        <p:blipFill>
          <a:blip r:embed="rId4">
            <a:alphaModFix/>
          </a:blip>
          <a:stretch>
            <a:fillRect/>
          </a:stretch>
        </p:blipFill>
        <p:spPr>
          <a:xfrm>
            <a:off x="152400" y="2070775"/>
            <a:ext cx="2983850" cy="371125"/>
          </a:xfrm>
          <a:prstGeom prst="rect">
            <a:avLst/>
          </a:prstGeom>
          <a:noFill/>
          <a:ln>
            <a:noFill/>
          </a:ln>
        </p:spPr>
      </p:pic>
      <p:pic>
        <p:nvPicPr>
          <p:cNvPr id="262" name="Google Shape;262;p28"/>
          <p:cNvPicPr preferRelativeResize="0"/>
          <p:nvPr/>
        </p:nvPicPr>
        <p:blipFill>
          <a:blip r:embed="rId5">
            <a:alphaModFix/>
          </a:blip>
          <a:stretch>
            <a:fillRect/>
          </a:stretch>
        </p:blipFill>
        <p:spPr>
          <a:xfrm>
            <a:off x="3810000" y="1981195"/>
            <a:ext cx="5331375" cy="36619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Which is Better?</a:t>
            </a:r>
            <a:endParaRPr/>
          </a:p>
        </p:txBody>
      </p:sp>
      <p:pic>
        <p:nvPicPr>
          <p:cNvPr id="269" name="Google Shape;269;p29"/>
          <p:cNvPicPr preferRelativeResize="0"/>
          <p:nvPr/>
        </p:nvPicPr>
        <p:blipFill>
          <a:blip r:embed="rId3">
            <a:alphaModFix/>
          </a:blip>
          <a:stretch>
            <a:fillRect/>
          </a:stretch>
        </p:blipFill>
        <p:spPr>
          <a:xfrm>
            <a:off x="3810000" y="1981195"/>
            <a:ext cx="5331375" cy="3661936"/>
          </a:xfrm>
          <a:prstGeom prst="rect">
            <a:avLst/>
          </a:prstGeom>
          <a:noFill/>
          <a:ln>
            <a:noFill/>
          </a:ln>
        </p:spPr>
      </p:pic>
      <p:pic>
        <p:nvPicPr>
          <p:cNvPr id="270" name="Google Shape;270;p29"/>
          <p:cNvPicPr preferRelativeResize="0"/>
          <p:nvPr/>
        </p:nvPicPr>
        <p:blipFill>
          <a:blip r:embed="rId4">
            <a:alphaModFix/>
          </a:blip>
          <a:stretch>
            <a:fillRect/>
          </a:stretch>
        </p:blipFill>
        <p:spPr>
          <a:xfrm>
            <a:off x="152400" y="4054875"/>
            <a:ext cx="2983845" cy="371125"/>
          </a:xfrm>
          <a:prstGeom prst="rect">
            <a:avLst/>
          </a:prstGeom>
          <a:noFill/>
          <a:ln>
            <a:noFill/>
          </a:ln>
        </p:spPr>
      </p:pic>
      <p:pic>
        <p:nvPicPr>
          <p:cNvPr id="271" name="Google Shape;271;p29"/>
          <p:cNvPicPr preferRelativeResize="0"/>
          <p:nvPr/>
        </p:nvPicPr>
        <p:blipFill>
          <a:blip r:embed="rId5">
            <a:alphaModFix/>
          </a:blip>
          <a:stretch>
            <a:fillRect/>
          </a:stretch>
        </p:blipFill>
        <p:spPr>
          <a:xfrm>
            <a:off x="152400" y="2070775"/>
            <a:ext cx="2983850" cy="371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2"/>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Learned Functions (Models)</a:t>
            </a:r>
            <a:endParaRPr/>
          </a:p>
        </p:txBody>
      </p:sp>
      <p:sp>
        <p:nvSpPr>
          <p:cNvPr id="59" name="Google Shape;59;p12"/>
          <p:cNvSpPr/>
          <p:nvPr/>
        </p:nvSpPr>
        <p:spPr>
          <a:xfrm>
            <a:off x="1762274" y="4133205"/>
            <a:ext cx="1340700" cy="6498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1800">
                <a:solidFill>
                  <a:srgbClr val="000000"/>
                </a:solidFill>
                <a:latin typeface="Arial"/>
                <a:ea typeface="Arial"/>
                <a:cs typeface="Arial"/>
                <a:sym typeface="Arial"/>
              </a:rPr>
              <a:t>Function</a:t>
            </a:r>
            <a:endParaRPr sz="1800">
              <a:solidFill>
                <a:srgbClr val="000000"/>
              </a:solidFill>
              <a:latin typeface="Arial"/>
              <a:ea typeface="Arial"/>
              <a:cs typeface="Arial"/>
              <a:sym typeface="Arial"/>
            </a:endParaRPr>
          </a:p>
        </p:txBody>
      </p:sp>
      <p:sp>
        <p:nvSpPr>
          <p:cNvPr id="60" name="Google Shape;60;p12"/>
          <p:cNvSpPr/>
          <p:nvPr/>
        </p:nvSpPr>
        <p:spPr>
          <a:xfrm>
            <a:off x="176188" y="4190218"/>
            <a:ext cx="964200" cy="53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US" sz="1800">
                <a:solidFill>
                  <a:srgbClr val="CB8D01"/>
                </a:solidFill>
                <a:latin typeface="Arial"/>
                <a:ea typeface="Arial"/>
                <a:cs typeface="Arial"/>
                <a:sym typeface="Arial"/>
              </a:rPr>
              <a:t>Input</a:t>
            </a:r>
            <a:endParaRPr sz="1800">
              <a:solidFill>
                <a:srgbClr val="CB8D01"/>
              </a:solidFill>
              <a:latin typeface="Arial"/>
              <a:ea typeface="Arial"/>
              <a:cs typeface="Arial"/>
              <a:sym typeface="Arial"/>
            </a:endParaRPr>
          </a:p>
        </p:txBody>
      </p:sp>
      <p:sp>
        <p:nvSpPr>
          <p:cNvPr id="61" name="Google Shape;61;p12"/>
          <p:cNvSpPr/>
          <p:nvPr/>
        </p:nvSpPr>
        <p:spPr>
          <a:xfrm>
            <a:off x="3725320" y="4190218"/>
            <a:ext cx="1127700" cy="53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US" sz="1800">
                <a:solidFill>
                  <a:srgbClr val="875E01"/>
                </a:solidFill>
                <a:latin typeface="Arial"/>
                <a:ea typeface="Arial"/>
                <a:cs typeface="Arial"/>
                <a:sym typeface="Arial"/>
              </a:rPr>
              <a:t>Output</a:t>
            </a:r>
            <a:endParaRPr sz="1800">
              <a:solidFill>
                <a:srgbClr val="875E01"/>
              </a:solidFill>
              <a:latin typeface="Arial"/>
              <a:ea typeface="Arial"/>
              <a:cs typeface="Arial"/>
              <a:sym typeface="Arial"/>
            </a:endParaRPr>
          </a:p>
        </p:txBody>
      </p:sp>
      <p:sp>
        <p:nvSpPr>
          <p:cNvPr id="62" name="Google Shape;62;p12"/>
          <p:cNvSpPr/>
          <p:nvPr/>
        </p:nvSpPr>
        <p:spPr>
          <a:xfrm>
            <a:off x="1140528" y="4458389"/>
            <a:ext cx="621162" cy="54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63" name="Google Shape;63;p12"/>
          <p:cNvSpPr/>
          <p:nvPr/>
        </p:nvSpPr>
        <p:spPr>
          <a:xfrm>
            <a:off x="3103574" y="4458389"/>
            <a:ext cx="621162" cy="54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64" name="Google Shape;64;p12"/>
          <p:cNvSpPr/>
          <p:nvPr/>
        </p:nvSpPr>
        <p:spPr>
          <a:xfrm>
            <a:off x="176188" y="4860645"/>
            <a:ext cx="964200" cy="535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CB8D01"/>
                </a:solidFill>
                <a:latin typeface="Arial"/>
                <a:ea typeface="Arial"/>
                <a:cs typeface="Arial"/>
                <a:sym typeface="Arial"/>
              </a:rPr>
              <a:t>x</a:t>
            </a:r>
            <a:endParaRPr sz="1800">
              <a:solidFill>
                <a:srgbClr val="CB8D01"/>
              </a:solidFill>
              <a:latin typeface="Arial"/>
              <a:ea typeface="Arial"/>
              <a:cs typeface="Arial"/>
              <a:sym typeface="Arial"/>
            </a:endParaRPr>
          </a:p>
        </p:txBody>
      </p:sp>
      <p:sp>
        <p:nvSpPr>
          <p:cNvPr id="65" name="Google Shape;65;p12"/>
          <p:cNvSpPr/>
          <p:nvPr/>
        </p:nvSpPr>
        <p:spPr>
          <a:xfrm>
            <a:off x="1966879" y="4860645"/>
            <a:ext cx="964200" cy="535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000000"/>
                </a:solidFill>
                <a:latin typeface="Arial"/>
                <a:ea typeface="Arial"/>
                <a:cs typeface="Arial"/>
                <a:sym typeface="Arial"/>
              </a:rPr>
              <a:t>f(x)</a:t>
            </a:r>
            <a:endParaRPr sz="1800">
              <a:solidFill>
                <a:srgbClr val="000000"/>
              </a:solidFill>
              <a:latin typeface="Arial"/>
              <a:ea typeface="Arial"/>
              <a:cs typeface="Arial"/>
              <a:sym typeface="Arial"/>
            </a:endParaRPr>
          </a:p>
        </p:txBody>
      </p:sp>
      <p:sp>
        <p:nvSpPr>
          <p:cNvPr id="66" name="Google Shape;66;p12"/>
          <p:cNvSpPr/>
          <p:nvPr/>
        </p:nvSpPr>
        <p:spPr>
          <a:xfrm>
            <a:off x="3757570" y="4860645"/>
            <a:ext cx="964200" cy="535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875E01"/>
                </a:solidFill>
                <a:latin typeface="Arial"/>
                <a:ea typeface="Arial"/>
                <a:cs typeface="Arial"/>
                <a:sym typeface="Arial"/>
              </a:rPr>
              <a:t>y</a:t>
            </a:r>
            <a:endParaRPr sz="1800">
              <a:solidFill>
                <a:srgbClr val="875E01"/>
              </a:solidFill>
              <a:latin typeface="Arial"/>
              <a:ea typeface="Arial"/>
              <a:cs typeface="Arial"/>
              <a:sym typeface="Arial"/>
            </a:endParaRPr>
          </a:p>
        </p:txBody>
      </p:sp>
      <p:sp>
        <p:nvSpPr>
          <p:cNvPr id="67" name="Google Shape;67;p12"/>
          <p:cNvSpPr/>
          <p:nvPr/>
        </p:nvSpPr>
        <p:spPr>
          <a:xfrm>
            <a:off x="1284333" y="2792351"/>
            <a:ext cx="2288400" cy="649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Data</a:t>
            </a:r>
            <a:endParaRPr sz="1800">
              <a:solidFill>
                <a:srgbClr val="000000"/>
              </a:solidFill>
              <a:latin typeface="Arial"/>
              <a:ea typeface="Arial"/>
              <a:cs typeface="Arial"/>
              <a:sym typeface="Arial"/>
            </a:endParaRPr>
          </a:p>
        </p:txBody>
      </p:sp>
      <p:sp>
        <p:nvSpPr>
          <p:cNvPr id="68" name="Google Shape;68;p12"/>
          <p:cNvSpPr/>
          <p:nvPr/>
        </p:nvSpPr>
        <p:spPr>
          <a:xfrm>
            <a:off x="2428959" y="3442718"/>
            <a:ext cx="3726" cy="689958"/>
          </a:xfrm>
          <a:custGeom>
            <a:rect b="b" l="l" r="r" t="t"/>
            <a:pathLst>
              <a:path extrusionOk="0" h="21600" w="21600">
                <a:moveTo>
                  <a:pt x="0" y="0"/>
                </a:moveTo>
                <a:lnTo>
                  <a:pt x="21600" y="21600"/>
                </a:lnTo>
              </a:path>
            </a:pathLst>
          </a:custGeom>
          <a:noFill/>
          <a:ln cap="flat" cmpd="sng" w="9525">
            <a:solidFill>
              <a:srgbClr val="595959"/>
            </a:solidFill>
            <a:prstDash val="dashDot"/>
            <a:round/>
            <a:headEnd len="sm" w="sm" type="none"/>
            <a:tailEnd len="med" w="med" type="triangle"/>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Which is Better?</a:t>
            </a:r>
            <a:endParaRPr/>
          </a:p>
        </p:txBody>
      </p:sp>
      <p:pic>
        <p:nvPicPr>
          <p:cNvPr id="278" name="Google Shape;278;p30"/>
          <p:cNvPicPr preferRelativeResize="0"/>
          <p:nvPr/>
        </p:nvPicPr>
        <p:blipFill>
          <a:blip r:embed="rId3">
            <a:alphaModFix/>
          </a:blip>
          <a:stretch>
            <a:fillRect/>
          </a:stretch>
        </p:blipFill>
        <p:spPr>
          <a:xfrm>
            <a:off x="3810000" y="1981195"/>
            <a:ext cx="5331375" cy="3661936"/>
          </a:xfrm>
          <a:prstGeom prst="rect">
            <a:avLst/>
          </a:prstGeom>
          <a:noFill/>
          <a:ln>
            <a:noFill/>
          </a:ln>
        </p:spPr>
      </p:pic>
      <p:pic>
        <p:nvPicPr>
          <p:cNvPr id="279" name="Google Shape;279;p30"/>
          <p:cNvPicPr preferRelativeResize="0"/>
          <p:nvPr/>
        </p:nvPicPr>
        <p:blipFill>
          <a:blip r:embed="rId4">
            <a:alphaModFix/>
          </a:blip>
          <a:stretch>
            <a:fillRect/>
          </a:stretch>
        </p:blipFill>
        <p:spPr>
          <a:xfrm>
            <a:off x="152400" y="4054875"/>
            <a:ext cx="2983845" cy="371125"/>
          </a:xfrm>
          <a:prstGeom prst="rect">
            <a:avLst/>
          </a:prstGeom>
          <a:noFill/>
          <a:ln>
            <a:noFill/>
          </a:ln>
        </p:spPr>
      </p:pic>
      <p:pic>
        <p:nvPicPr>
          <p:cNvPr id="280" name="Google Shape;280;p30"/>
          <p:cNvPicPr preferRelativeResize="0"/>
          <p:nvPr/>
        </p:nvPicPr>
        <p:blipFill>
          <a:blip r:embed="rId5">
            <a:alphaModFix/>
          </a:blip>
          <a:stretch>
            <a:fillRect/>
          </a:stretch>
        </p:blipFill>
        <p:spPr>
          <a:xfrm>
            <a:off x="152400" y="2070775"/>
            <a:ext cx="2983850" cy="371125"/>
          </a:xfrm>
          <a:prstGeom prst="rect">
            <a:avLst/>
          </a:prstGeom>
          <a:noFill/>
          <a:ln>
            <a:noFill/>
          </a:ln>
        </p:spPr>
      </p:pic>
      <p:sp>
        <p:nvSpPr>
          <p:cNvPr id="281" name="Google Shape;281;p30"/>
          <p:cNvSpPr txBox="1"/>
          <p:nvPr/>
        </p:nvSpPr>
        <p:spPr>
          <a:xfrm>
            <a:off x="641300" y="2733900"/>
            <a:ext cx="24606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MSE = 3.25</a:t>
            </a:r>
            <a:endParaRPr b="1" sz="2000"/>
          </a:p>
        </p:txBody>
      </p:sp>
      <p:sp>
        <p:nvSpPr>
          <p:cNvPr id="282" name="Google Shape;282;p30"/>
          <p:cNvSpPr txBox="1"/>
          <p:nvPr/>
        </p:nvSpPr>
        <p:spPr>
          <a:xfrm>
            <a:off x="641300" y="4704125"/>
            <a:ext cx="24606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MSE = 0.825</a:t>
            </a:r>
            <a:endParaRPr b="1"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Loss</a:t>
            </a:r>
            <a:endParaRPr/>
          </a:p>
        </p:txBody>
      </p:sp>
      <p:pic>
        <p:nvPicPr>
          <p:cNvPr id="289" name="Google Shape;289;p31"/>
          <p:cNvPicPr preferRelativeResize="0"/>
          <p:nvPr/>
        </p:nvPicPr>
        <p:blipFill>
          <a:blip r:embed="rId3">
            <a:alphaModFix/>
          </a:blip>
          <a:stretch>
            <a:fillRect/>
          </a:stretch>
        </p:blipFill>
        <p:spPr>
          <a:xfrm>
            <a:off x="5568550" y="4332085"/>
            <a:ext cx="3572825" cy="2454042"/>
          </a:xfrm>
          <a:prstGeom prst="rect">
            <a:avLst/>
          </a:prstGeom>
          <a:noFill/>
          <a:ln>
            <a:noFill/>
          </a:ln>
        </p:spPr>
      </p:pic>
      <p:pic>
        <p:nvPicPr>
          <p:cNvPr id="290" name="Google Shape;290;p31"/>
          <p:cNvPicPr preferRelativeResize="0"/>
          <p:nvPr/>
        </p:nvPicPr>
        <p:blipFill>
          <a:blip r:embed="rId4">
            <a:alphaModFix/>
          </a:blip>
          <a:stretch>
            <a:fillRect/>
          </a:stretch>
        </p:blipFill>
        <p:spPr>
          <a:xfrm>
            <a:off x="778017" y="1600200"/>
            <a:ext cx="4095750" cy="1181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Loss</a:t>
            </a:r>
            <a:endParaRPr/>
          </a:p>
        </p:txBody>
      </p:sp>
      <p:pic>
        <p:nvPicPr>
          <p:cNvPr id="297" name="Google Shape;297;p32"/>
          <p:cNvPicPr preferRelativeResize="0"/>
          <p:nvPr/>
        </p:nvPicPr>
        <p:blipFill>
          <a:blip r:embed="rId3">
            <a:alphaModFix/>
          </a:blip>
          <a:stretch>
            <a:fillRect/>
          </a:stretch>
        </p:blipFill>
        <p:spPr>
          <a:xfrm>
            <a:off x="5568550" y="4332085"/>
            <a:ext cx="3572825" cy="2454042"/>
          </a:xfrm>
          <a:prstGeom prst="rect">
            <a:avLst/>
          </a:prstGeom>
          <a:noFill/>
          <a:ln>
            <a:noFill/>
          </a:ln>
        </p:spPr>
      </p:pic>
      <p:pic>
        <p:nvPicPr>
          <p:cNvPr id="298" name="Google Shape;298;p32"/>
          <p:cNvPicPr preferRelativeResize="0"/>
          <p:nvPr/>
        </p:nvPicPr>
        <p:blipFill>
          <a:blip r:embed="rId4">
            <a:alphaModFix/>
          </a:blip>
          <a:stretch>
            <a:fillRect/>
          </a:stretch>
        </p:blipFill>
        <p:spPr>
          <a:xfrm>
            <a:off x="111525" y="3309038"/>
            <a:ext cx="5715000" cy="1028700"/>
          </a:xfrm>
          <a:prstGeom prst="rect">
            <a:avLst/>
          </a:prstGeom>
          <a:noFill/>
          <a:ln>
            <a:noFill/>
          </a:ln>
        </p:spPr>
      </p:pic>
      <p:pic>
        <p:nvPicPr>
          <p:cNvPr id="299" name="Google Shape;299;p32"/>
          <p:cNvPicPr preferRelativeResize="0"/>
          <p:nvPr/>
        </p:nvPicPr>
        <p:blipFill>
          <a:blip r:embed="rId5">
            <a:alphaModFix/>
          </a:blip>
          <a:stretch>
            <a:fillRect/>
          </a:stretch>
        </p:blipFill>
        <p:spPr>
          <a:xfrm>
            <a:off x="778017" y="1600200"/>
            <a:ext cx="4095750" cy="1181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3"/>
          <p:cNvPicPr preferRelativeResize="0"/>
          <p:nvPr/>
        </p:nvPicPr>
        <p:blipFill>
          <a:blip r:embed="rId3">
            <a:alphaModFix/>
          </a:blip>
          <a:stretch>
            <a:fillRect/>
          </a:stretch>
        </p:blipFill>
        <p:spPr>
          <a:xfrm>
            <a:off x="111525" y="3309038"/>
            <a:ext cx="5715000" cy="1028700"/>
          </a:xfrm>
          <a:prstGeom prst="rect">
            <a:avLst/>
          </a:prstGeom>
          <a:noFill/>
          <a:ln>
            <a:noFill/>
          </a:ln>
        </p:spPr>
      </p:pic>
      <p:sp>
        <p:nvSpPr>
          <p:cNvPr id="306" name="Google Shape;306;p33"/>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Loss</a:t>
            </a:r>
            <a:endParaRPr/>
          </a:p>
        </p:txBody>
      </p:sp>
      <p:pic>
        <p:nvPicPr>
          <p:cNvPr id="307" name="Google Shape;307;p33"/>
          <p:cNvPicPr preferRelativeResize="0"/>
          <p:nvPr/>
        </p:nvPicPr>
        <p:blipFill>
          <a:blip r:embed="rId4">
            <a:alphaModFix/>
          </a:blip>
          <a:stretch>
            <a:fillRect/>
          </a:stretch>
        </p:blipFill>
        <p:spPr>
          <a:xfrm>
            <a:off x="778017" y="1600200"/>
            <a:ext cx="4095750" cy="1181100"/>
          </a:xfrm>
          <a:prstGeom prst="rect">
            <a:avLst/>
          </a:prstGeom>
          <a:noFill/>
          <a:ln>
            <a:noFill/>
          </a:ln>
        </p:spPr>
      </p:pic>
      <p:pic>
        <p:nvPicPr>
          <p:cNvPr id="308" name="Google Shape;308;p33"/>
          <p:cNvPicPr preferRelativeResize="0"/>
          <p:nvPr/>
        </p:nvPicPr>
        <p:blipFill>
          <a:blip r:embed="rId5">
            <a:alphaModFix/>
          </a:blip>
          <a:stretch>
            <a:fillRect/>
          </a:stretch>
        </p:blipFill>
        <p:spPr>
          <a:xfrm>
            <a:off x="5568550" y="4332085"/>
            <a:ext cx="3572825" cy="2454042"/>
          </a:xfrm>
          <a:prstGeom prst="rect">
            <a:avLst/>
          </a:prstGeom>
          <a:noFill/>
          <a:ln>
            <a:noFill/>
          </a:ln>
        </p:spPr>
      </p:pic>
      <p:sp>
        <p:nvSpPr>
          <p:cNvPr id="309" name="Google Shape;309;p33"/>
          <p:cNvSpPr txBox="1"/>
          <p:nvPr/>
        </p:nvSpPr>
        <p:spPr>
          <a:xfrm>
            <a:off x="1152300" y="4881725"/>
            <a:ext cx="26436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Minimize!</a:t>
            </a:r>
            <a:endParaRPr sz="3000"/>
          </a:p>
        </p:txBody>
      </p:sp>
      <p:cxnSp>
        <p:nvCxnSpPr>
          <p:cNvPr id="310" name="Google Shape;310;p33"/>
          <p:cNvCxnSpPr/>
          <p:nvPr/>
        </p:nvCxnSpPr>
        <p:spPr>
          <a:xfrm rot="10800000">
            <a:off x="1033700" y="4188225"/>
            <a:ext cx="693900" cy="719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Linear</a:t>
            </a:r>
            <a:r>
              <a:rPr lang="en-US"/>
              <a:t> Regression Summary</a:t>
            </a:r>
            <a:endParaRPr/>
          </a:p>
        </p:txBody>
      </p:sp>
      <p:sp>
        <p:nvSpPr>
          <p:cNvPr id="317" name="Google Shape;317;p34"/>
          <p:cNvSpPr txBox="1"/>
          <p:nvPr/>
        </p:nvSpPr>
        <p:spPr>
          <a:xfrm>
            <a:off x="9300" y="1662150"/>
            <a:ext cx="2643600" cy="468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3000">
                <a:solidFill>
                  <a:srgbClr val="CB8D01"/>
                </a:solidFill>
              </a:rPr>
              <a:t>Model</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rPr b="1" lang="en-US" sz="3000">
                <a:solidFill>
                  <a:srgbClr val="CB8D01"/>
                </a:solidFill>
              </a:rPr>
              <a:t>Parameters</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rPr b="1" lang="en-US" sz="3000">
                <a:solidFill>
                  <a:srgbClr val="CB8D01"/>
                </a:solidFill>
              </a:rPr>
              <a:t>Loss</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rPr b="1" lang="en-US" sz="3000">
                <a:solidFill>
                  <a:srgbClr val="CB8D01"/>
                </a:solidFill>
              </a:rPr>
              <a:t>Objective</a:t>
            </a:r>
            <a:endParaRPr b="1" sz="3000">
              <a:solidFill>
                <a:srgbClr val="CB8D01"/>
              </a:solidFill>
            </a:endParaRPr>
          </a:p>
        </p:txBody>
      </p:sp>
      <p:pic>
        <p:nvPicPr>
          <p:cNvPr id="318" name="Google Shape;318;p34"/>
          <p:cNvPicPr preferRelativeResize="0"/>
          <p:nvPr/>
        </p:nvPicPr>
        <p:blipFill>
          <a:blip r:embed="rId3">
            <a:alphaModFix/>
          </a:blip>
          <a:stretch>
            <a:fillRect/>
          </a:stretch>
        </p:blipFill>
        <p:spPr>
          <a:xfrm>
            <a:off x="3075644" y="1677825"/>
            <a:ext cx="3029826" cy="524540"/>
          </a:xfrm>
          <a:prstGeom prst="rect">
            <a:avLst/>
          </a:prstGeom>
          <a:noFill/>
          <a:ln>
            <a:noFill/>
          </a:ln>
        </p:spPr>
      </p:pic>
      <p:pic>
        <p:nvPicPr>
          <p:cNvPr id="319" name="Google Shape;319;p34"/>
          <p:cNvPicPr preferRelativeResize="0"/>
          <p:nvPr/>
        </p:nvPicPr>
        <p:blipFill>
          <a:blip r:embed="rId4">
            <a:alphaModFix/>
          </a:blip>
          <a:stretch>
            <a:fillRect/>
          </a:stretch>
        </p:blipFill>
        <p:spPr>
          <a:xfrm>
            <a:off x="2999444" y="3115554"/>
            <a:ext cx="2694175" cy="524550"/>
          </a:xfrm>
          <a:prstGeom prst="rect">
            <a:avLst/>
          </a:prstGeom>
          <a:noFill/>
          <a:ln>
            <a:noFill/>
          </a:ln>
        </p:spPr>
      </p:pic>
      <p:pic>
        <p:nvPicPr>
          <p:cNvPr id="320" name="Google Shape;320;p34"/>
          <p:cNvPicPr preferRelativeResize="0"/>
          <p:nvPr/>
        </p:nvPicPr>
        <p:blipFill>
          <a:blip r:embed="rId5">
            <a:alphaModFix/>
          </a:blip>
          <a:stretch>
            <a:fillRect/>
          </a:stretch>
        </p:blipFill>
        <p:spPr>
          <a:xfrm>
            <a:off x="2999444" y="5880625"/>
            <a:ext cx="3328859" cy="524550"/>
          </a:xfrm>
          <a:prstGeom prst="rect">
            <a:avLst/>
          </a:prstGeom>
          <a:noFill/>
          <a:ln>
            <a:noFill/>
          </a:ln>
        </p:spPr>
      </p:pic>
      <p:pic>
        <p:nvPicPr>
          <p:cNvPr id="321" name="Google Shape;321;p34"/>
          <p:cNvPicPr preferRelativeResize="0"/>
          <p:nvPr/>
        </p:nvPicPr>
        <p:blipFill>
          <a:blip r:embed="rId6">
            <a:alphaModFix/>
          </a:blip>
          <a:stretch>
            <a:fillRect/>
          </a:stretch>
        </p:blipFill>
        <p:spPr>
          <a:xfrm>
            <a:off x="3041261" y="4255678"/>
            <a:ext cx="6048472" cy="1088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txBox="1"/>
          <p:nvPr>
            <p:ph idx="1" type="body"/>
          </p:nvPr>
        </p:nvSpPr>
        <p:spPr>
          <a:xfrm>
            <a:off x="722313" y="2057400"/>
            <a:ext cx="7772400" cy="1500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Linear Regression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type="ctrTitle"/>
          </p:nvPr>
        </p:nvSpPr>
        <p:spPr>
          <a:xfrm>
            <a:off x="685800" y="1143000"/>
            <a:ext cx="7772400" cy="158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The Loss Function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7"/>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One-Variable Case</a:t>
            </a:r>
            <a:endParaRPr/>
          </a:p>
        </p:txBody>
      </p:sp>
      <p:pic>
        <p:nvPicPr>
          <p:cNvPr id="338" name="Google Shape;338;p37"/>
          <p:cNvPicPr preferRelativeResize="0"/>
          <p:nvPr/>
        </p:nvPicPr>
        <p:blipFill>
          <a:blip r:embed="rId3">
            <a:alphaModFix/>
          </a:blip>
          <a:stretch>
            <a:fillRect/>
          </a:stretch>
        </p:blipFill>
        <p:spPr>
          <a:xfrm>
            <a:off x="5876488" y="1624350"/>
            <a:ext cx="3267512" cy="2244350"/>
          </a:xfrm>
          <a:prstGeom prst="rect">
            <a:avLst/>
          </a:prstGeom>
          <a:noFill/>
          <a:ln>
            <a:noFill/>
          </a:ln>
        </p:spPr>
      </p:pic>
      <p:sp>
        <p:nvSpPr>
          <p:cNvPr id="339" name="Google Shape;339;p37"/>
          <p:cNvSpPr txBox="1"/>
          <p:nvPr/>
        </p:nvSpPr>
        <p:spPr>
          <a:xfrm>
            <a:off x="0" y="1662150"/>
            <a:ext cx="2324100" cy="468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3000">
                <a:solidFill>
                  <a:srgbClr val="CB8D01"/>
                </a:solidFill>
              </a:rPr>
              <a:t>Model</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rPr b="1" lang="en-US" sz="3000">
                <a:solidFill>
                  <a:srgbClr val="CB8D01"/>
                </a:solidFill>
              </a:rPr>
              <a:t>Parameters</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rPr b="1" lang="en-US" sz="3000">
                <a:solidFill>
                  <a:srgbClr val="CB8D01"/>
                </a:solidFill>
              </a:rPr>
              <a:t>Loss</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rPr b="1" lang="en-US" sz="3000">
                <a:solidFill>
                  <a:srgbClr val="CB8D01"/>
                </a:solidFill>
              </a:rPr>
              <a:t>Objective</a:t>
            </a:r>
            <a:endParaRPr b="1" sz="3000">
              <a:solidFill>
                <a:srgbClr val="CB8D01"/>
              </a:solidFill>
            </a:endParaRPr>
          </a:p>
        </p:txBody>
      </p:sp>
      <p:pic>
        <p:nvPicPr>
          <p:cNvPr id="340" name="Google Shape;340;p37"/>
          <p:cNvPicPr preferRelativeResize="0"/>
          <p:nvPr/>
        </p:nvPicPr>
        <p:blipFill>
          <a:blip r:embed="rId4">
            <a:alphaModFix/>
          </a:blip>
          <a:stretch>
            <a:fillRect/>
          </a:stretch>
        </p:blipFill>
        <p:spPr>
          <a:xfrm>
            <a:off x="2592712" y="1677825"/>
            <a:ext cx="2807641" cy="524540"/>
          </a:xfrm>
          <a:prstGeom prst="rect">
            <a:avLst/>
          </a:prstGeom>
          <a:noFill/>
          <a:ln>
            <a:noFill/>
          </a:ln>
        </p:spPr>
      </p:pic>
      <p:pic>
        <p:nvPicPr>
          <p:cNvPr id="341" name="Google Shape;341;p37"/>
          <p:cNvPicPr preferRelativeResize="0"/>
          <p:nvPr/>
        </p:nvPicPr>
        <p:blipFill>
          <a:blip r:embed="rId5">
            <a:alphaModFix/>
          </a:blip>
          <a:stretch>
            <a:fillRect/>
          </a:stretch>
        </p:blipFill>
        <p:spPr>
          <a:xfrm>
            <a:off x="2522100" y="3115554"/>
            <a:ext cx="2496605" cy="524550"/>
          </a:xfrm>
          <a:prstGeom prst="rect">
            <a:avLst/>
          </a:prstGeom>
          <a:noFill/>
          <a:ln>
            <a:noFill/>
          </a:ln>
        </p:spPr>
      </p:pic>
      <p:pic>
        <p:nvPicPr>
          <p:cNvPr id="342" name="Google Shape;342;p37"/>
          <p:cNvPicPr preferRelativeResize="0"/>
          <p:nvPr/>
        </p:nvPicPr>
        <p:blipFill>
          <a:blip r:embed="rId6">
            <a:alphaModFix/>
          </a:blip>
          <a:stretch>
            <a:fillRect/>
          </a:stretch>
        </p:blipFill>
        <p:spPr>
          <a:xfrm>
            <a:off x="2522100" y="5880625"/>
            <a:ext cx="3084746" cy="524550"/>
          </a:xfrm>
          <a:prstGeom prst="rect">
            <a:avLst/>
          </a:prstGeom>
          <a:noFill/>
          <a:ln>
            <a:noFill/>
          </a:ln>
        </p:spPr>
      </p:pic>
      <p:pic>
        <p:nvPicPr>
          <p:cNvPr id="343" name="Google Shape;343;p37"/>
          <p:cNvPicPr preferRelativeResize="0"/>
          <p:nvPr/>
        </p:nvPicPr>
        <p:blipFill>
          <a:blip r:embed="rId7">
            <a:alphaModFix/>
          </a:blip>
          <a:stretch>
            <a:fillRect/>
          </a:stretch>
        </p:blipFill>
        <p:spPr>
          <a:xfrm>
            <a:off x="2573355" y="4257164"/>
            <a:ext cx="6189645" cy="1143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8"/>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Loss Curve</a:t>
            </a:r>
            <a:endParaRPr/>
          </a:p>
        </p:txBody>
      </p:sp>
      <p:pic>
        <p:nvPicPr>
          <p:cNvPr id="350" name="Google Shape;350;p38"/>
          <p:cNvPicPr preferRelativeResize="0"/>
          <p:nvPr/>
        </p:nvPicPr>
        <p:blipFill>
          <a:blip r:embed="rId3">
            <a:alphaModFix/>
          </a:blip>
          <a:stretch>
            <a:fillRect/>
          </a:stretch>
        </p:blipFill>
        <p:spPr>
          <a:xfrm>
            <a:off x="5562600" y="1447800"/>
            <a:ext cx="3515463" cy="5181600"/>
          </a:xfrm>
          <a:prstGeom prst="rect">
            <a:avLst/>
          </a:prstGeom>
          <a:noFill/>
          <a:ln>
            <a:noFill/>
          </a:ln>
        </p:spPr>
      </p:pic>
      <p:pic>
        <p:nvPicPr>
          <p:cNvPr id="351" name="Google Shape;351;p38"/>
          <p:cNvPicPr preferRelativeResize="0"/>
          <p:nvPr/>
        </p:nvPicPr>
        <p:blipFill>
          <a:blip r:embed="rId4">
            <a:alphaModFix/>
          </a:blip>
          <a:stretch>
            <a:fillRect/>
          </a:stretch>
        </p:blipFill>
        <p:spPr>
          <a:xfrm>
            <a:off x="609600" y="2521350"/>
            <a:ext cx="2144401" cy="414092"/>
          </a:xfrm>
          <a:prstGeom prst="rect">
            <a:avLst/>
          </a:prstGeom>
          <a:noFill/>
          <a:ln>
            <a:noFill/>
          </a:ln>
        </p:spPr>
      </p:pic>
      <p:pic>
        <p:nvPicPr>
          <p:cNvPr id="352" name="Google Shape;352;p38"/>
          <p:cNvPicPr preferRelativeResize="0"/>
          <p:nvPr/>
        </p:nvPicPr>
        <p:blipFill>
          <a:blip r:embed="rId5">
            <a:alphaModFix/>
          </a:blip>
          <a:stretch>
            <a:fillRect/>
          </a:stretch>
        </p:blipFill>
        <p:spPr>
          <a:xfrm>
            <a:off x="685800" y="4882554"/>
            <a:ext cx="4022600" cy="813396"/>
          </a:xfrm>
          <a:prstGeom prst="rect">
            <a:avLst/>
          </a:prstGeom>
          <a:noFill/>
          <a:ln>
            <a:noFill/>
          </a:ln>
        </p:spPr>
      </p:pic>
      <p:sp>
        <p:nvSpPr>
          <p:cNvPr id="353" name="Google Shape;353;p38"/>
          <p:cNvSpPr txBox="1"/>
          <p:nvPr/>
        </p:nvSpPr>
        <p:spPr>
          <a:xfrm>
            <a:off x="0" y="1835550"/>
            <a:ext cx="24735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CB8D01"/>
                </a:solidFill>
              </a:rPr>
              <a:t>Model</a:t>
            </a:r>
            <a:endParaRPr/>
          </a:p>
        </p:txBody>
      </p:sp>
      <p:sp>
        <p:nvSpPr>
          <p:cNvPr id="354" name="Google Shape;354;p38"/>
          <p:cNvSpPr txBox="1"/>
          <p:nvPr/>
        </p:nvSpPr>
        <p:spPr>
          <a:xfrm>
            <a:off x="0" y="4273950"/>
            <a:ext cx="24735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CB8D01"/>
                </a:solidFill>
              </a:rPr>
              <a:t>Loss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39"/>
          <p:cNvPicPr preferRelativeResize="0"/>
          <p:nvPr/>
        </p:nvPicPr>
        <p:blipFill>
          <a:blip r:embed="rId3">
            <a:alphaModFix/>
          </a:blip>
          <a:stretch>
            <a:fillRect/>
          </a:stretch>
        </p:blipFill>
        <p:spPr>
          <a:xfrm>
            <a:off x="5562600" y="1447800"/>
            <a:ext cx="3515463" cy="5181600"/>
          </a:xfrm>
          <a:prstGeom prst="rect">
            <a:avLst/>
          </a:prstGeom>
          <a:noFill/>
          <a:ln>
            <a:noFill/>
          </a:ln>
        </p:spPr>
      </p:pic>
      <p:sp>
        <p:nvSpPr>
          <p:cNvPr id="361" name="Google Shape;361;p39"/>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Loss Curve</a:t>
            </a:r>
            <a:endParaRPr/>
          </a:p>
        </p:txBody>
      </p:sp>
      <p:sp>
        <p:nvSpPr>
          <p:cNvPr id="362" name="Google Shape;362;p39"/>
          <p:cNvSpPr txBox="1"/>
          <p:nvPr/>
        </p:nvSpPr>
        <p:spPr>
          <a:xfrm>
            <a:off x="0" y="1835550"/>
            <a:ext cx="24735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CB8D01"/>
                </a:solidFill>
              </a:rPr>
              <a:t>Model</a:t>
            </a:r>
            <a:endParaRPr/>
          </a:p>
        </p:txBody>
      </p:sp>
      <p:sp>
        <p:nvSpPr>
          <p:cNvPr id="363" name="Google Shape;363;p39"/>
          <p:cNvSpPr txBox="1"/>
          <p:nvPr/>
        </p:nvSpPr>
        <p:spPr>
          <a:xfrm>
            <a:off x="0" y="4273950"/>
            <a:ext cx="24735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CB8D01"/>
                </a:solidFill>
              </a:rPr>
              <a:t>Loss</a:t>
            </a:r>
            <a:endParaRPr/>
          </a:p>
        </p:txBody>
      </p:sp>
      <p:pic>
        <p:nvPicPr>
          <p:cNvPr id="364" name="Google Shape;364;p39"/>
          <p:cNvPicPr preferRelativeResize="0"/>
          <p:nvPr/>
        </p:nvPicPr>
        <p:blipFill>
          <a:blip r:embed="rId4">
            <a:alphaModFix/>
          </a:blip>
          <a:stretch>
            <a:fillRect/>
          </a:stretch>
        </p:blipFill>
        <p:spPr>
          <a:xfrm>
            <a:off x="676275" y="2515187"/>
            <a:ext cx="2085533" cy="404586"/>
          </a:xfrm>
          <a:prstGeom prst="rect">
            <a:avLst/>
          </a:prstGeom>
          <a:noFill/>
          <a:ln>
            <a:noFill/>
          </a:ln>
        </p:spPr>
      </p:pic>
      <p:pic>
        <p:nvPicPr>
          <p:cNvPr id="365" name="Google Shape;365;p39"/>
          <p:cNvPicPr preferRelativeResize="0"/>
          <p:nvPr/>
        </p:nvPicPr>
        <p:blipFill>
          <a:blip r:embed="rId5">
            <a:alphaModFix/>
          </a:blip>
          <a:stretch>
            <a:fillRect/>
          </a:stretch>
        </p:blipFill>
        <p:spPr>
          <a:xfrm>
            <a:off x="702451" y="4806138"/>
            <a:ext cx="4558850" cy="91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3"/>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Learned Functions (Models)</a:t>
            </a:r>
            <a:endParaRPr/>
          </a:p>
        </p:txBody>
      </p:sp>
      <p:sp>
        <p:nvSpPr>
          <p:cNvPr id="75" name="Google Shape;75;p13"/>
          <p:cNvSpPr/>
          <p:nvPr/>
        </p:nvSpPr>
        <p:spPr>
          <a:xfrm>
            <a:off x="1762274" y="4133205"/>
            <a:ext cx="1340700" cy="6498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1800">
                <a:solidFill>
                  <a:srgbClr val="000000"/>
                </a:solidFill>
                <a:latin typeface="Arial"/>
                <a:ea typeface="Arial"/>
                <a:cs typeface="Arial"/>
                <a:sym typeface="Arial"/>
              </a:rPr>
              <a:t>Function</a:t>
            </a:r>
            <a:endParaRPr sz="1800">
              <a:solidFill>
                <a:srgbClr val="000000"/>
              </a:solidFill>
              <a:latin typeface="Arial"/>
              <a:ea typeface="Arial"/>
              <a:cs typeface="Arial"/>
              <a:sym typeface="Arial"/>
            </a:endParaRPr>
          </a:p>
        </p:txBody>
      </p:sp>
      <p:sp>
        <p:nvSpPr>
          <p:cNvPr id="76" name="Google Shape;76;p13"/>
          <p:cNvSpPr/>
          <p:nvPr/>
        </p:nvSpPr>
        <p:spPr>
          <a:xfrm>
            <a:off x="176188" y="4190218"/>
            <a:ext cx="964200" cy="53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US" sz="1800">
                <a:solidFill>
                  <a:srgbClr val="CB8D01"/>
                </a:solidFill>
                <a:latin typeface="Arial"/>
                <a:ea typeface="Arial"/>
                <a:cs typeface="Arial"/>
                <a:sym typeface="Arial"/>
              </a:rPr>
              <a:t>Input</a:t>
            </a:r>
            <a:endParaRPr sz="1800">
              <a:solidFill>
                <a:srgbClr val="CB8D01"/>
              </a:solidFill>
              <a:latin typeface="Arial"/>
              <a:ea typeface="Arial"/>
              <a:cs typeface="Arial"/>
              <a:sym typeface="Arial"/>
            </a:endParaRPr>
          </a:p>
        </p:txBody>
      </p:sp>
      <p:sp>
        <p:nvSpPr>
          <p:cNvPr id="77" name="Google Shape;77;p13"/>
          <p:cNvSpPr/>
          <p:nvPr/>
        </p:nvSpPr>
        <p:spPr>
          <a:xfrm>
            <a:off x="3725320" y="4190218"/>
            <a:ext cx="1127700" cy="53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US" sz="1800">
                <a:solidFill>
                  <a:srgbClr val="875E01"/>
                </a:solidFill>
                <a:latin typeface="Arial"/>
                <a:ea typeface="Arial"/>
                <a:cs typeface="Arial"/>
                <a:sym typeface="Arial"/>
              </a:rPr>
              <a:t>Output</a:t>
            </a:r>
            <a:endParaRPr sz="1800">
              <a:solidFill>
                <a:srgbClr val="875E01"/>
              </a:solidFill>
              <a:latin typeface="Arial"/>
              <a:ea typeface="Arial"/>
              <a:cs typeface="Arial"/>
              <a:sym typeface="Arial"/>
            </a:endParaRPr>
          </a:p>
        </p:txBody>
      </p:sp>
      <p:sp>
        <p:nvSpPr>
          <p:cNvPr id="78" name="Google Shape;78;p13"/>
          <p:cNvSpPr/>
          <p:nvPr/>
        </p:nvSpPr>
        <p:spPr>
          <a:xfrm>
            <a:off x="1140528" y="4458389"/>
            <a:ext cx="621162" cy="54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79" name="Google Shape;79;p13"/>
          <p:cNvSpPr/>
          <p:nvPr/>
        </p:nvSpPr>
        <p:spPr>
          <a:xfrm>
            <a:off x="3103574" y="4458389"/>
            <a:ext cx="621162" cy="54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80" name="Google Shape;80;p13"/>
          <p:cNvSpPr/>
          <p:nvPr/>
        </p:nvSpPr>
        <p:spPr>
          <a:xfrm>
            <a:off x="176188" y="4860645"/>
            <a:ext cx="964200" cy="535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CB8D01"/>
                </a:solidFill>
                <a:latin typeface="Arial"/>
                <a:ea typeface="Arial"/>
                <a:cs typeface="Arial"/>
                <a:sym typeface="Arial"/>
              </a:rPr>
              <a:t>x</a:t>
            </a:r>
            <a:endParaRPr sz="1800">
              <a:solidFill>
                <a:srgbClr val="CB8D01"/>
              </a:solidFill>
              <a:latin typeface="Arial"/>
              <a:ea typeface="Arial"/>
              <a:cs typeface="Arial"/>
              <a:sym typeface="Arial"/>
            </a:endParaRPr>
          </a:p>
        </p:txBody>
      </p:sp>
      <p:sp>
        <p:nvSpPr>
          <p:cNvPr id="81" name="Google Shape;81;p13"/>
          <p:cNvSpPr/>
          <p:nvPr/>
        </p:nvSpPr>
        <p:spPr>
          <a:xfrm>
            <a:off x="1966879" y="4860645"/>
            <a:ext cx="964200" cy="535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000000"/>
                </a:solidFill>
                <a:latin typeface="Arial"/>
                <a:ea typeface="Arial"/>
                <a:cs typeface="Arial"/>
                <a:sym typeface="Arial"/>
              </a:rPr>
              <a:t>f(x)</a:t>
            </a:r>
            <a:endParaRPr sz="1800">
              <a:solidFill>
                <a:srgbClr val="000000"/>
              </a:solidFill>
              <a:latin typeface="Arial"/>
              <a:ea typeface="Arial"/>
              <a:cs typeface="Arial"/>
              <a:sym typeface="Arial"/>
            </a:endParaRPr>
          </a:p>
        </p:txBody>
      </p:sp>
      <p:sp>
        <p:nvSpPr>
          <p:cNvPr id="82" name="Google Shape;82;p13"/>
          <p:cNvSpPr/>
          <p:nvPr/>
        </p:nvSpPr>
        <p:spPr>
          <a:xfrm>
            <a:off x="3757570" y="4860645"/>
            <a:ext cx="964200" cy="535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875E01"/>
                </a:solidFill>
                <a:latin typeface="Arial"/>
                <a:ea typeface="Arial"/>
                <a:cs typeface="Arial"/>
                <a:sym typeface="Arial"/>
              </a:rPr>
              <a:t>y</a:t>
            </a:r>
            <a:endParaRPr sz="1800">
              <a:solidFill>
                <a:srgbClr val="875E01"/>
              </a:solidFill>
              <a:latin typeface="Arial"/>
              <a:ea typeface="Arial"/>
              <a:cs typeface="Arial"/>
              <a:sym typeface="Arial"/>
            </a:endParaRPr>
          </a:p>
        </p:txBody>
      </p:sp>
      <p:sp>
        <p:nvSpPr>
          <p:cNvPr id="83" name="Google Shape;83;p13"/>
          <p:cNvSpPr/>
          <p:nvPr/>
        </p:nvSpPr>
        <p:spPr>
          <a:xfrm>
            <a:off x="1284333" y="2792351"/>
            <a:ext cx="2288400" cy="649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Data</a:t>
            </a:r>
            <a:endParaRPr sz="1800">
              <a:solidFill>
                <a:srgbClr val="000000"/>
              </a:solidFill>
              <a:latin typeface="Arial"/>
              <a:ea typeface="Arial"/>
              <a:cs typeface="Arial"/>
              <a:sym typeface="Arial"/>
            </a:endParaRPr>
          </a:p>
        </p:txBody>
      </p:sp>
      <p:sp>
        <p:nvSpPr>
          <p:cNvPr id="84" name="Google Shape;84;p13"/>
          <p:cNvSpPr/>
          <p:nvPr/>
        </p:nvSpPr>
        <p:spPr>
          <a:xfrm>
            <a:off x="2428959" y="3442718"/>
            <a:ext cx="3726" cy="689958"/>
          </a:xfrm>
          <a:custGeom>
            <a:rect b="b" l="l" r="r" t="t"/>
            <a:pathLst>
              <a:path extrusionOk="0" h="21600" w="21600">
                <a:moveTo>
                  <a:pt x="0" y="0"/>
                </a:moveTo>
                <a:lnTo>
                  <a:pt x="21600" y="21600"/>
                </a:lnTo>
              </a:path>
            </a:pathLst>
          </a:custGeom>
          <a:noFill/>
          <a:ln cap="flat" cmpd="sng" w="9525">
            <a:solidFill>
              <a:srgbClr val="595959"/>
            </a:solidFill>
            <a:prstDash val="dashDot"/>
            <a:round/>
            <a:headEnd len="sm" w="sm" type="none"/>
            <a:tailEnd len="med" w="med" type="triangle"/>
          </a:ln>
        </p:spPr>
      </p:sp>
      <p:pic>
        <p:nvPicPr>
          <p:cNvPr id="85" name="Google Shape;85;p13"/>
          <p:cNvPicPr preferRelativeResize="0"/>
          <p:nvPr/>
        </p:nvPicPr>
        <p:blipFill rotWithShape="1">
          <a:blip r:embed="rId3">
            <a:alphaModFix/>
          </a:blip>
          <a:srcRect b="0" l="0" r="0" t="0"/>
          <a:stretch/>
        </p:blipFill>
        <p:spPr>
          <a:xfrm>
            <a:off x="5687900" y="2381975"/>
            <a:ext cx="3155125" cy="2678609"/>
          </a:xfrm>
          <a:prstGeom prst="rect">
            <a:avLst/>
          </a:prstGeom>
          <a:noFill/>
          <a:ln>
            <a:noFill/>
          </a:ln>
        </p:spPr>
      </p:pic>
      <p:sp>
        <p:nvSpPr>
          <p:cNvPr id="86" name="Google Shape;86;p13"/>
          <p:cNvSpPr txBox="1"/>
          <p:nvPr/>
        </p:nvSpPr>
        <p:spPr>
          <a:xfrm>
            <a:off x="5813375" y="5042450"/>
            <a:ext cx="2862600" cy="3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Lung Cancer CT</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0"/>
          <p:cNvPicPr preferRelativeResize="0"/>
          <p:nvPr/>
        </p:nvPicPr>
        <p:blipFill>
          <a:blip r:embed="rId3">
            <a:alphaModFix/>
          </a:blip>
          <a:stretch>
            <a:fillRect/>
          </a:stretch>
        </p:blipFill>
        <p:spPr>
          <a:xfrm>
            <a:off x="5562600" y="1447800"/>
            <a:ext cx="3515463" cy="5181600"/>
          </a:xfrm>
          <a:prstGeom prst="rect">
            <a:avLst/>
          </a:prstGeom>
          <a:noFill/>
          <a:ln>
            <a:noFill/>
          </a:ln>
        </p:spPr>
      </p:pic>
      <p:sp>
        <p:nvSpPr>
          <p:cNvPr id="372" name="Google Shape;372;p40"/>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Loss Curve</a:t>
            </a:r>
            <a:endParaRPr/>
          </a:p>
        </p:txBody>
      </p:sp>
      <p:sp>
        <p:nvSpPr>
          <p:cNvPr id="373" name="Google Shape;373;p40"/>
          <p:cNvSpPr txBox="1"/>
          <p:nvPr/>
        </p:nvSpPr>
        <p:spPr>
          <a:xfrm>
            <a:off x="0" y="1835550"/>
            <a:ext cx="24735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CB8D01"/>
                </a:solidFill>
              </a:rPr>
              <a:t>Model</a:t>
            </a:r>
            <a:endParaRPr/>
          </a:p>
        </p:txBody>
      </p:sp>
      <p:sp>
        <p:nvSpPr>
          <p:cNvPr id="374" name="Google Shape;374;p40"/>
          <p:cNvSpPr txBox="1"/>
          <p:nvPr/>
        </p:nvSpPr>
        <p:spPr>
          <a:xfrm>
            <a:off x="0" y="4273950"/>
            <a:ext cx="24735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CB8D01"/>
                </a:solidFill>
              </a:rPr>
              <a:t>Loss</a:t>
            </a:r>
            <a:endParaRPr/>
          </a:p>
        </p:txBody>
      </p:sp>
      <p:pic>
        <p:nvPicPr>
          <p:cNvPr id="375" name="Google Shape;375;p40"/>
          <p:cNvPicPr preferRelativeResize="0"/>
          <p:nvPr/>
        </p:nvPicPr>
        <p:blipFill>
          <a:blip r:embed="rId4">
            <a:alphaModFix/>
          </a:blip>
          <a:stretch>
            <a:fillRect/>
          </a:stretch>
        </p:blipFill>
        <p:spPr>
          <a:xfrm>
            <a:off x="656038" y="2512863"/>
            <a:ext cx="2263550" cy="365100"/>
          </a:xfrm>
          <a:prstGeom prst="rect">
            <a:avLst/>
          </a:prstGeom>
          <a:noFill/>
          <a:ln>
            <a:noFill/>
          </a:ln>
        </p:spPr>
      </p:pic>
      <p:pic>
        <p:nvPicPr>
          <p:cNvPr id="376" name="Google Shape;376;p40"/>
          <p:cNvPicPr preferRelativeResize="0"/>
          <p:nvPr/>
        </p:nvPicPr>
        <p:blipFill>
          <a:blip r:embed="rId5">
            <a:alphaModFix/>
          </a:blip>
          <a:stretch>
            <a:fillRect/>
          </a:stretch>
        </p:blipFill>
        <p:spPr>
          <a:xfrm>
            <a:off x="702450" y="4905150"/>
            <a:ext cx="4739930" cy="817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41"/>
          <p:cNvPicPr preferRelativeResize="0"/>
          <p:nvPr/>
        </p:nvPicPr>
        <p:blipFill>
          <a:blip r:embed="rId3">
            <a:alphaModFix/>
          </a:blip>
          <a:stretch>
            <a:fillRect/>
          </a:stretch>
        </p:blipFill>
        <p:spPr>
          <a:xfrm>
            <a:off x="5562600" y="1447800"/>
            <a:ext cx="3515463" cy="5181600"/>
          </a:xfrm>
          <a:prstGeom prst="rect">
            <a:avLst/>
          </a:prstGeom>
          <a:noFill/>
          <a:ln>
            <a:noFill/>
          </a:ln>
        </p:spPr>
      </p:pic>
      <p:sp>
        <p:nvSpPr>
          <p:cNvPr id="383" name="Google Shape;383;p41"/>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Loss Curve</a:t>
            </a:r>
            <a:endParaRPr/>
          </a:p>
        </p:txBody>
      </p:sp>
      <p:sp>
        <p:nvSpPr>
          <p:cNvPr id="384" name="Google Shape;384;p41"/>
          <p:cNvSpPr txBox="1"/>
          <p:nvPr/>
        </p:nvSpPr>
        <p:spPr>
          <a:xfrm>
            <a:off x="0" y="1835550"/>
            <a:ext cx="24735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CB8D01"/>
                </a:solidFill>
              </a:rPr>
              <a:t>Model</a:t>
            </a:r>
            <a:endParaRPr/>
          </a:p>
        </p:txBody>
      </p:sp>
      <p:sp>
        <p:nvSpPr>
          <p:cNvPr id="385" name="Google Shape;385;p41"/>
          <p:cNvSpPr txBox="1"/>
          <p:nvPr/>
        </p:nvSpPr>
        <p:spPr>
          <a:xfrm>
            <a:off x="0" y="4273950"/>
            <a:ext cx="24735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CB8D01"/>
                </a:solidFill>
              </a:rPr>
              <a:t>Loss</a:t>
            </a:r>
            <a:endParaRPr/>
          </a:p>
        </p:txBody>
      </p:sp>
      <p:pic>
        <p:nvPicPr>
          <p:cNvPr id="386" name="Google Shape;386;p41"/>
          <p:cNvPicPr preferRelativeResize="0"/>
          <p:nvPr/>
        </p:nvPicPr>
        <p:blipFill>
          <a:blip r:embed="rId4">
            <a:alphaModFix/>
          </a:blip>
          <a:stretch>
            <a:fillRect/>
          </a:stretch>
        </p:blipFill>
        <p:spPr>
          <a:xfrm>
            <a:off x="608000" y="2521462"/>
            <a:ext cx="2349825" cy="431297"/>
          </a:xfrm>
          <a:prstGeom prst="rect">
            <a:avLst/>
          </a:prstGeom>
          <a:noFill/>
          <a:ln>
            <a:noFill/>
          </a:ln>
        </p:spPr>
      </p:pic>
      <p:pic>
        <p:nvPicPr>
          <p:cNvPr id="387" name="Google Shape;387;p41"/>
          <p:cNvPicPr preferRelativeResize="0"/>
          <p:nvPr/>
        </p:nvPicPr>
        <p:blipFill>
          <a:blip r:embed="rId5">
            <a:alphaModFix/>
          </a:blip>
          <a:stretch>
            <a:fillRect/>
          </a:stretch>
        </p:blipFill>
        <p:spPr>
          <a:xfrm>
            <a:off x="702450" y="4919699"/>
            <a:ext cx="4812096" cy="773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2"/>
          <p:cNvPicPr preferRelativeResize="0"/>
          <p:nvPr/>
        </p:nvPicPr>
        <p:blipFill>
          <a:blip r:embed="rId3">
            <a:alphaModFix/>
          </a:blip>
          <a:stretch>
            <a:fillRect/>
          </a:stretch>
        </p:blipFill>
        <p:spPr>
          <a:xfrm>
            <a:off x="5562600" y="1447800"/>
            <a:ext cx="3515463" cy="5181600"/>
          </a:xfrm>
          <a:prstGeom prst="rect">
            <a:avLst/>
          </a:prstGeom>
          <a:noFill/>
          <a:ln>
            <a:noFill/>
          </a:ln>
        </p:spPr>
      </p:pic>
      <p:sp>
        <p:nvSpPr>
          <p:cNvPr id="394" name="Google Shape;394;p42"/>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Loss Curve</a:t>
            </a:r>
            <a:endParaRPr/>
          </a:p>
        </p:txBody>
      </p:sp>
      <p:sp>
        <p:nvSpPr>
          <p:cNvPr id="395" name="Google Shape;395;p42"/>
          <p:cNvSpPr txBox="1"/>
          <p:nvPr/>
        </p:nvSpPr>
        <p:spPr>
          <a:xfrm>
            <a:off x="0" y="1835550"/>
            <a:ext cx="24735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CB8D01"/>
                </a:solidFill>
              </a:rPr>
              <a:t>Model</a:t>
            </a:r>
            <a:endParaRPr/>
          </a:p>
        </p:txBody>
      </p:sp>
      <p:sp>
        <p:nvSpPr>
          <p:cNvPr id="396" name="Google Shape;396;p42"/>
          <p:cNvSpPr txBox="1"/>
          <p:nvPr/>
        </p:nvSpPr>
        <p:spPr>
          <a:xfrm>
            <a:off x="0" y="4273950"/>
            <a:ext cx="2473500" cy="6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CB8D01"/>
                </a:solidFill>
              </a:rPr>
              <a:t>Loss</a:t>
            </a:r>
            <a:endParaRPr/>
          </a:p>
        </p:txBody>
      </p:sp>
      <p:pic>
        <p:nvPicPr>
          <p:cNvPr id="397" name="Google Shape;397;p42"/>
          <p:cNvPicPr preferRelativeResize="0"/>
          <p:nvPr/>
        </p:nvPicPr>
        <p:blipFill>
          <a:blip r:embed="rId4">
            <a:alphaModFix/>
          </a:blip>
          <a:stretch>
            <a:fillRect/>
          </a:stretch>
        </p:blipFill>
        <p:spPr>
          <a:xfrm>
            <a:off x="608012" y="2541249"/>
            <a:ext cx="2349825" cy="381850"/>
          </a:xfrm>
          <a:prstGeom prst="rect">
            <a:avLst/>
          </a:prstGeom>
          <a:noFill/>
          <a:ln>
            <a:noFill/>
          </a:ln>
        </p:spPr>
      </p:pic>
      <p:pic>
        <p:nvPicPr>
          <p:cNvPr id="398" name="Google Shape;398;p42"/>
          <p:cNvPicPr preferRelativeResize="0"/>
          <p:nvPr/>
        </p:nvPicPr>
        <p:blipFill>
          <a:blip r:embed="rId5">
            <a:alphaModFix/>
          </a:blip>
          <a:stretch>
            <a:fillRect/>
          </a:stretch>
        </p:blipFill>
        <p:spPr>
          <a:xfrm>
            <a:off x="702450" y="4931187"/>
            <a:ext cx="4739926" cy="7738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3"/>
          <p:cNvSpPr txBox="1"/>
          <p:nvPr/>
        </p:nvSpPr>
        <p:spPr>
          <a:xfrm>
            <a:off x="523500" y="1884650"/>
            <a:ext cx="47508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Why does the loss function have this shape?</a:t>
            </a:r>
            <a:endParaRPr sz="2400"/>
          </a:p>
          <a:p>
            <a:pPr indent="0" lvl="0" marL="457200" rtl="0" algn="l">
              <a:spcBef>
                <a:spcPts val="1000"/>
              </a:spcBef>
              <a:spcAft>
                <a:spcPts val="1000"/>
              </a:spcAft>
              <a:buNone/>
            </a:pPr>
            <a:r>
              <a:t/>
            </a:r>
            <a:endParaRPr sz="2400"/>
          </a:p>
        </p:txBody>
      </p:sp>
      <p:pic>
        <p:nvPicPr>
          <p:cNvPr id="405" name="Google Shape;405;p43"/>
          <p:cNvPicPr preferRelativeResize="0"/>
          <p:nvPr/>
        </p:nvPicPr>
        <p:blipFill>
          <a:blip r:embed="rId3">
            <a:alphaModFix/>
          </a:blip>
          <a:stretch>
            <a:fillRect/>
          </a:stretch>
        </p:blipFill>
        <p:spPr>
          <a:xfrm>
            <a:off x="5562600" y="1447800"/>
            <a:ext cx="3515463" cy="5181600"/>
          </a:xfrm>
          <a:prstGeom prst="rect">
            <a:avLst/>
          </a:prstGeom>
          <a:noFill/>
          <a:ln>
            <a:noFill/>
          </a:ln>
        </p:spPr>
      </p:pic>
      <p:sp>
        <p:nvSpPr>
          <p:cNvPr id="406" name="Google Shape;406;p43"/>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Loss Curve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4"/>
          <p:cNvSpPr txBox="1"/>
          <p:nvPr/>
        </p:nvSpPr>
        <p:spPr>
          <a:xfrm>
            <a:off x="523500" y="1884650"/>
            <a:ext cx="47508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Why does the loss function have this shape?</a:t>
            </a:r>
            <a:endParaRPr sz="2400"/>
          </a:p>
          <a:p>
            <a:pPr indent="-381000" lvl="0" marL="457200" rtl="0" algn="l">
              <a:spcBef>
                <a:spcPts val="1000"/>
              </a:spcBef>
              <a:spcAft>
                <a:spcPts val="0"/>
              </a:spcAft>
              <a:buSzPts val="2400"/>
              <a:buChar char="●"/>
            </a:pPr>
            <a:r>
              <a:rPr lang="en-US" sz="2400"/>
              <a:t>Why does the loss not reach zero?</a:t>
            </a:r>
            <a:endParaRPr sz="2400"/>
          </a:p>
          <a:p>
            <a:pPr indent="0" lvl="0" marL="457200" rtl="0" algn="l">
              <a:spcBef>
                <a:spcPts val="1000"/>
              </a:spcBef>
              <a:spcAft>
                <a:spcPts val="1000"/>
              </a:spcAft>
              <a:buNone/>
            </a:pPr>
            <a:r>
              <a:t/>
            </a:r>
            <a:endParaRPr sz="2400"/>
          </a:p>
        </p:txBody>
      </p:sp>
      <p:pic>
        <p:nvPicPr>
          <p:cNvPr id="413" name="Google Shape;413;p44"/>
          <p:cNvPicPr preferRelativeResize="0"/>
          <p:nvPr/>
        </p:nvPicPr>
        <p:blipFill>
          <a:blip r:embed="rId3">
            <a:alphaModFix/>
          </a:blip>
          <a:stretch>
            <a:fillRect/>
          </a:stretch>
        </p:blipFill>
        <p:spPr>
          <a:xfrm>
            <a:off x="5562600" y="1447800"/>
            <a:ext cx="3515463" cy="5181600"/>
          </a:xfrm>
          <a:prstGeom prst="rect">
            <a:avLst/>
          </a:prstGeom>
          <a:noFill/>
          <a:ln>
            <a:noFill/>
          </a:ln>
        </p:spPr>
      </p:pic>
      <p:sp>
        <p:nvSpPr>
          <p:cNvPr id="414" name="Google Shape;414;p44"/>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Loss Curve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45"/>
          <p:cNvPicPr preferRelativeResize="0"/>
          <p:nvPr/>
        </p:nvPicPr>
        <p:blipFill>
          <a:blip r:embed="rId3">
            <a:alphaModFix/>
          </a:blip>
          <a:stretch>
            <a:fillRect/>
          </a:stretch>
        </p:blipFill>
        <p:spPr>
          <a:xfrm>
            <a:off x="5562600" y="1447800"/>
            <a:ext cx="3515463" cy="5181600"/>
          </a:xfrm>
          <a:prstGeom prst="rect">
            <a:avLst/>
          </a:prstGeom>
          <a:noFill/>
          <a:ln>
            <a:noFill/>
          </a:ln>
        </p:spPr>
      </p:pic>
      <p:sp>
        <p:nvSpPr>
          <p:cNvPr id="421" name="Google Shape;421;p45"/>
          <p:cNvSpPr txBox="1"/>
          <p:nvPr/>
        </p:nvSpPr>
        <p:spPr>
          <a:xfrm>
            <a:off x="523500" y="1884650"/>
            <a:ext cx="47508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Why does the loss function have this shape?</a:t>
            </a:r>
            <a:endParaRPr sz="2400"/>
          </a:p>
          <a:p>
            <a:pPr indent="-381000" lvl="0" marL="457200" rtl="0" algn="l">
              <a:spcBef>
                <a:spcPts val="1000"/>
              </a:spcBef>
              <a:spcAft>
                <a:spcPts val="0"/>
              </a:spcAft>
              <a:buSzPts val="2400"/>
              <a:buChar char="●"/>
            </a:pPr>
            <a:r>
              <a:rPr lang="en-US" sz="2400"/>
              <a:t>Why does the loss not reach zero?</a:t>
            </a:r>
            <a:endParaRPr sz="2400"/>
          </a:p>
          <a:p>
            <a:pPr indent="-381000" lvl="0" marL="457200" rtl="0" algn="l">
              <a:spcBef>
                <a:spcPts val="1000"/>
              </a:spcBef>
              <a:spcAft>
                <a:spcPts val="1000"/>
              </a:spcAft>
              <a:buSzPts val="2400"/>
              <a:buChar char="●"/>
            </a:pPr>
            <a:r>
              <a:rPr lang="en-US" sz="2400"/>
              <a:t>Did we just show an efficient way to solve the loss minimization problem?</a:t>
            </a:r>
            <a:endParaRPr sz="2400"/>
          </a:p>
        </p:txBody>
      </p:sp>
      <p:sp>
        <p:nvSpPr>
          <p:cNvPr id="422" name="Google Shape;422;p45"/>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Loss Curve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txBox="1"/>
          <p:nvPr>
            <p:ph idx="1" type="body"/>
          </p:nvPr>
        </p:nvSpPr>
        <p:spPr>
          <a:xfrm>
            <a:off x="722313" y="2057400"/>
            <a:ext cx="7772400" cy="1500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The Loss Function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txBox="1"/>
          <p:nvPr>
            <p:ph type="ctrTitle"/>
          </p:nvPr>
        </p:nvSpPr>
        <p:spPr>
          <a:xfrm>
            <a:off x="685800" y="1143000"/>
            <a:ext cx="7772400" cy="158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Gradient Descent: Intuition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8"/>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Topography</a:t>
            </a:r>
            <a:endParaRPr/>
          </a:p>
        </p:txBody>
      </p:sp>
      <p:pic>
        <p:nvPicPr>
          <p:cNvPr id="439" name="Google Shape;439;p48"/>
          <p:cNvPicPr preferRelativeResize="0"/>
          <p:nvPr/>
        </p:nvPicPr>
        <p:blipFill>
          <a:blip r:embed="rId3">
            <a:alphaModFix/>
          </a:blip>
          <a:stretch>
            <a:fillRect/>
          </a:stretch>
        </p:blipFill>
        <p:spPr>
          <a:xfrm>
            <a:off x="3873100" y="1844625"/>
            <a:ext cx="5232801" cy="4384725"/>
          </a:xfrm>
          <a:prstGeom prst="rect">
            <a:avLst/>
          </a:prstGeom>
          <a:noFill/>
          <a:ln>
            <a:noFill/>
          </a:ln>
        </p:spPr>
      </p:pic>
      <p:sp>
        <p:nvSpPr>
          <p:cNvPr id="440" name="Google Shape;440;p48"/>
          <p:cNvSpPr txBox="1"/>
          <p:nvPr/>
        </p:nvSpPr>
        <p:spPr>
          <a:xfrm>
            <a:off x="228600" y="1833725"/>
            <a:ext cx="3971100" cy="43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Imagine trying to get to the highest peak... </a:t>
            </a:r>
            <a:r>
              <a:rPr b="1" lang="en-US" sz="3000"/>
              <a:t>in the dark</a:t>
            </a:r>
            <a:endParaRPr b="1" sz="3000"/>
          </a:p>
        </p:txBody>
      </p:sp>
      <p:sp>
        <p:nvSpPr>
          <p:cNvPr id="441" name="Google Shape;441;p48"/>
          <p:cNvSpPr txBox="1"/>
          <p:nvPr/>
        </p:nvSpPr>
        <p:spPr>
          <a:xfrm>
            <a:off x="10297625" y="6383400"/>
            <a:ext cx="13962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lang="en-US" u="sng">
                <a:solidFill>
                  <a:schemeClr val="hlink"/>
                </a:solidFill>
                <a:hlinkClick r:id="rId4"/>
              </a:rPr>
              <a:t>image source</a:t>
            </a:r>
            <a:r>
              <a:rPr lang="en-US"/>
              <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9"/>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One-Variable Loss</a:t>
            </a:r>
            <a:endParaRPr/>
          </a:p>
        </p:txBody>
      </p:sp>
      <p:pic>
        <p:nvPicPr>
          <p:cNvPr id="448" name="Google Shape;448;p49"/>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449" name="Google Shape;449;p49"/>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Objective: find w that minimizes J</a:t>
            </a:r>
            <a:endParaRPr sz="2400"/>
          </a:p>
          <a:p>
            <a:pPr indent="-381000" lvl="0" marL="457200" rtl="0" algn="l">
              <a:spcBef>
                <a:spcPts val="1000"/>
              </a:spcBef>
              <a:spcAft>
                <a:spcPts val="1000"/>
              </a:spcAft>
              <a:buSzPts val="2400"/>
              <a:buChar char="●"/>
            </a:pPr>
            <a:r>
              <a:rPr lang="en-US" sz="2400"/>
              <a:t>This setting yields the best fit for the training data (according to MSE)</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ML Framing: Car Pricing</a:t>
            </a:r>
            <a:endParaRPr/>
          </a:p>
        </p:txBody>
      </p:sp>
      <p:sp>
        <p:nvSpPr>
          <p:cNvPr id="93" name="Google Shape;93;p14"/>
          <p:cNvSpPr txBox="1"/>
          <p:nvPr/>
        </p:nvSpPr>
        <p:spPr>
          <a:xfrm>
            <a:off x="457200" y="1600200"/>
            <a:ext cx="3900900" cy="4526100"/>
          </a:xfrm>
          <a:prstGeom prst="rect">
            <a:avLst/>
          </a:prstGeom>
          <a:noFill/>
          <a:ln>
            <a:noFill/>
          </a:ln>
        </p:spPr>
        <p:txBody>
          <a:bodyPr anchorCtr="0" anchor="t" bIns="45700" lIns="91425" spcFirstLastPara="1" rIns="91425" wrap="square" tIns="45700">
            <a:noAutofit/>
          </a:bodyPr>
          <a:lstStyle/>
          <a:p>
            <a:pPr indent="-372872" lvl="0" marL="347472" rtl="0" algn="l">
              <a:lnSpc>
                <a:spcPct val="115000"/>
              </a:lnSpc>
              <a:spcBef>
                <a:spcPts val="0"/>
              </a:spcBef>
              <a:spcAft>
                <a:spcPts val="0"/>
              </a:spcAft>
              <a:buClr>
                <a:srgbClr val="000000"/>
              </a:buClr>
              <a:buSzPts val="3000"/>
              <a:buChar char="•"/>
            </a:pPr>
            <a:r>
              <a:rPr lang="en-US" sz="3000"/>
              <a:t>I</a:t>
            </a:r>
            <a:r>
              <a:rPr lang="en-US" sz="3000">
                <a:solidFill>
                  <a:srgbClr val="000000"/>
                </a:solidFill>
              </a:rPr>
              <a:t>nputs and </a:t>
            </a:r>
            <a:r>
              <a:rPr lang="en-US" sz="3000"/>
              <a:t>O</a:t>
            </a:r>
            <a:r>
              <a:rPr lang="en-US" sz="3000">
                <a:solidFill>
                  <a:srgbClr val="000000"/>
                </a:solidFill>
              </a:rPr>
              <a:t>utputs</a:t>
            </a:r>
            <a:endParaRPr sz="3600">
              <a:solidFill>
                <a:srgbClr val="000000"/>
              </a:solidFill>
            </a:endParaRPr>
          </a:p>
          <a:p>
            <a:pPr indent="-372872" lvl="0" marL="347472" rtl="0" algn="l">
              <a:lnSpc>
                <a:spcPct val="115000"/>
              </a:lnSpc>
              <a:spcBef>
                <a:spcPts val="600"/>
              </a:spcBef>
              <a:spcAft>
                <a:spcPts val="0"/>
              </a:spcAft>
              <a:buClr>
                <a:srgbClr val="000000"/>
              </a:buClr>
              <a:buSzPts val="3000"/>
              <a:buChar char="•"/>
            </a:pPr>
            <a:r>
              <a:rPr lang="en-US" sz="3000"/>
              <a:t>L</a:t>
            </a:r>
            <a:r>
              <a:rPr lang="en-US" sz="3000">
                <a:solidFill>
                  <a:srgbClr val="000000"/>
                </a:solidFill>
              </a:rPr>
              <a:t>abeled data</a:t>
            </a:r>
            <a:endParaRPr sz="3600">
              <a:solidFill>
                <a:srgbClr val="000000"/>
              </a:solidFill>
            </a:endParaRPr>
          </a:p>
          <a:p>
            <a:pPr indent="-372872" lvl="0" marL="347472" rtl="0" algn="l">
              <a:lnSpc>
                <a:spcPct val="115000"/>
              </a:lnSpc>
              <a:spcBef>
                <a:spcPts val="600"/>
              </a:spcBef>
              <a:spcAft>
                <a:spcPts val="0"/>
              </a:spcAft>
              <a:buClr>
                <a:srgbClr val="000000"/>
              </a:buClr>
              <a:buSzPts val="3000"/>
              <a:buChar char="•"/>
            </a:pPr>
            <a:r>
              <a:rPr lang="en-US" sz="3000"/>
              <a:t>Split t</a:t>
            </a:r>
            <a:r>
              <a:rPr lang="en-US" sz="3000">
                <a:solidFill>
                  <a:srgbClr val="000000"/>
                </a:solidFill>
              </a:rPr>
              <a:t>rain/test</a:t>
            </a:r>
            <a:endParaRPr sz="3600">
              <a:solidFill>
                <a:srgbClr val="000000"/>
              </a:solidFill>
            </a:endParaRPr>
          </a:p>
          <a:p>
            <a:pPr indent="-372872" lvl="0" marL="347472" rtl="0" algn="l">
              <a:lnSpc>
                <a:spcPct val="115000"/>
              </a:lnSpc>
              <a:spcBef>
                <a:spcPts val="600"/>
              </a:spcBef>
              <a:spcAft>
                <a:spcPts val="0"/>
              </a:spcAft>
              <a:buClr>
                <a:srgbClr val="000000"/>
              </a:buClr>
              <a:buSzPts val="3000"/>
              <a:buChar char="•"/>
            </a:pPr>
            <a:r>
              <a:rPr lang="en-US" sz="3000"/>
              <a:t>Evaluation</a:t>
            </a:r>
            <a:endParaRPr sz="3000"/>
          </a:p>
          <a:p>
            <a:pPr indent="-334772" lvl="0" marL="347472" rtl="0" algn="l">
              <a:lnSpc>
                <a:spcPct val="115000"/>
              </a:lnSpc>
              <a:spcBef>
                <a:spcPts val="600"/>
              </a:spcBef>
              <a:spcAft>
                <a:spcPts val="0"/>
              </a:spcAft>
              <a:buClr>
                <a:srgbClr val="000000"/>
              </a:buClr>
              <a:buSzPts val="3000"/>
              <a:buChar char="•"/>
            </a:pPr>
            <a:r>
              <a:rPr lang="en-US" sz="3000">
                <a:solidFill>
                  <a:schemeClr val="dk1"/>
                </a:solidFill>
              </a:rPr>
              <a:t>Baseline</a:t>
            </a:r>
            <a:endParaRPr sz="3000">
              <a:solidFill>
                <a:schemeClr val="dk1"/>
              </a:solidFill>
            </a:endParaRPr>
          </a:p>
          <a:p>
            <a:pPr indent="-334772" lvl="0" marL="347472" rtl="0" algn="l">
              <a:lnSpc>
                <a:spcPct val="115000"/>
              </a:lnSpc>
              <a:spcBef>
                <a:spcPts val="600"/>
              </a:spcBef>
              <a:spcAft>
                <a:spcPts val="0"/>
              </a:spcAft>
              <a:buClr>
                <a:srgbClr val="000000"/>
              </a:buClr>
              <a:buSzPts val="3000"/>
              <a:buChar char="•"/>
            </a:pPr>
            <a:r>
              <a:rPr lang="en-US" sz="3000">
                <a:solidFill>
                  <a:schemeClr val="dk1"/>
                </a:solidFill>
              </a:rPr>
              <a:t>Use in practice</a:t>
            </a:r>
            <a:endParaRPr sz="3600">
              <a:solidFill>
                <a:srgbClr val="000000"/>
              </a:solidFill>
            </a:endParaRPr>
          </a:p>
        </p:txBody>
      </p:sp>
      <p:pic>
        <p:nvPicPr>
          <p:cNvPr id="94" name="Google Shape;94;p14"/>
          <p:cNvPicPr preferRelativeResize="0"/>
          <p:nvPr/>
        </p:nvPicPr>
        <p:blipFill rotWithShape="1">
          <a:blip r:embed="rId3">
            <a:alphaModFix/>
          </a:blip>
          <a:srcRect b="0" l="0" r="0" t="0"/>
          <a:stretch/>
        </p:blipFill>
        <p:spPr>
          <a:xfrm>
            <a:off x="3808500" y="3727701"/>
            <a:ext cx="5233150" cy="2954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0"/>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One-Variable Loss</a:t>
            </a:r>
            <a:endParaRPr/>
          </a:p>
        </p:txBody>
      </p:sp>
      <p:pic>
        <p:nvPicPr>
          <p:cNvPr id="456" name="Google Shape;456;p50"/>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457" name="Google Shape;457;p50"/>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US" sz="2400"/>
              <a:t>Doesn’t this curve make it clear where J is minimized?</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1"/>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 Intuition</a:t>
            </a:r>
            <a:endParaRPr/>
          </a:p>
        </p:txBody>
      </p:sp>
      <p:sp>
        <p:nvSpPr>
          <p:cNvPr id="464" name="Google Shape;464;p51"/>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US" sz="2400"/>
              <a:t>Choose some initial value for w</a:t>
            </a:r>
            <a:endParaRPr sz="2400"/>
          </a:p>
        </p:txBody>
      </p:sp>
      <p:pic>
        <p:nvPicPr>
          <p:cNvPr id="465" name="Google Shape;465;p51"/>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466" name="Google Shape;466;p51"/>
          <p:cNvSpPr/>
          <p:nvPr/>
        </p:nvSpPr>
        <p:spPr>
          <a:xfrm>
            <a:off x="3507538" y="22118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2"/>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 Intuition</a:t>
            </a:r>
            <a:endParaRPr/>
          </a:p>
        </p:txBody>
      </p:sp>
      <p:sp>
        <p:nvSpPr>
          <p:cNvPr id="473" name="Google Shape;473;p52"/>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Should we increase or decrease w?</a:t>
            </a:r>
            <a:endParaRPr sz="2400"/>
          </a:p>
          <a:p>
            <a:pPr indent="-381000" lvl="0" marL="457200" rtl="0" algn="l">
              <a:spcBef>
                <a:spcPts val="1000"/>
              </a:spcBef>
              <a:spcAft>
                <a:spcPts val="1000"/>
              </a:spcAft>
              <a:buSzPts val="2400"/>
              <a:buChar char="●"/>
            </a:pPr>
            <a:r>
              <a:rPr lang="en-US" sz="2400"/>
              <a:t>How do we decide mathematically?</a:t>
            </a:r>
            <a:endParaRPr sz="2400"/>
          </a:p>
        </p:txBody>
      </p:sp>
      <p:pic>
        <p:nvPicPr>
          <p:cNvPr id="474" name="Google Shape;474;p52"/>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475" name="Google Shape;475;p52"/>
          <p:cNvSpPr/>
          <p:nvPr/>
        </p:nvSpPr>
        <p:spPr>
          <a:xfrm>
            <a:off x="3507538" y="22118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3"/>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 I</a:t>
            </a:r>
            <a:r>
              <a:rPr lang="en-US"/>
              <a:t>ntuition</a:t>
            </a:r>
            <a:endParaRPr/>
          </a:p>
        </p:txBody>
      </p:sp>
      <p:sp>
        <p:nvSpPr>
          <p:cNvPr id="482" name="Google Shape;482;p53"/>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US" sz="2400"/>
              <a:t>The slope (gradient) is useful.</a:t>
            </a:r>
            <a:endParaRPr sz="2400"/>
          </a:p>
        </p:txBody>
      </p:sp>
      <p:pic>
        <p:nvPicPr>
          <p:cNvPr id="483" name="Google Shape;483;p53"/>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484" name="Google Shape;484;p53"/>
          <p:cNvSpPr/>
          <p:nvPr/>
        </p:nvSpPr>
        <p:spPr>
          <a:xfrm>
            <a:off x="3507538" y="22118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 name="Google Shape;485;p53"/>
          <p:cNvCxnSpPr/>
          <p:nvPr/>
        </p:nvCxnSpPr>
        <p:spPr>
          <a:xfrm flipH="1">
            <a:off x="3481249" y="1533600"/>
            <a:ext cx="327300" cy="1662300"/>
          </a:xfrm>
          <a:prstGeom prst="straightConnector1">
            <a:avLst/>
          </a:prstGeom>
          <a:noFill/>
          <a:ln cap="flat" cmpd="sng" w="38100">
            <a:solidFill>
              <a:schemeClr val="dk2"/>
            </a:solidFill>
            <a:prstDash val="dash"/>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 I</a:t>
            </a:r>
            <a:r>
              <a:rPr lang="en-US"/>
              <a:t>ntuition</a:t>
            </a:r>
            <a:endParaRPr/>
          </a:p>
        </p:txBody>
      </p:sp>
      <p:sp>
        <p:nvSpPr>
          <p:cNvPr id="492" name="Google Shape;492;p54"/>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Positive gradient:</a:t>
            </a:r>
            <a:endParaRPr sz="2400"/>
          </a:p>
          <a:p>
            <a:pPr indent="0" lvl="0" marL="914400" rtl="0" algn="l">
              <a:spcBef>
                <a:spcPts val="1000"/>
              </a:spcBef>
              <a:spcAft>
                <a:spcPts val="1000"/>
              </a:spcAft>
              <a:buNone/>
            </a:pPr>
            <a:r>
              <a:rPr lang="en-US" sz="2400"/>
              <a:t>w should be smaller</a:t>
            </a:r>
            <a:endParaRPr sz="2400"/>
          </a:p>
        </p:txBody>
      </p:sp>
      <p:pic>
        <p:nvPicPr>
          <p:cNvPr id="493" name="Google Shape;493;p54"/>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494" name="Google Shape;494;p54"/>
          <p:cNvSpPr/>
          <p:nvPr/>
        </p:nvSpPr>
        <p:spPr>
          <a:xfrm>
            <a:off x="3507538" y="22118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54"/>
          <p:cNvCxnSpPr/>
          <p:nvPr/>
        </p:nvCxnSpPr>
        <p:spPr>
          <a:xfrm flipH="1">
            <a:off x="3481249" y="1533600"/>
            <a:ext cx="327300" cy="1662300"/>
          </a:xfrm>
          <a:prstGeom prst="straightConnector1">
            <a:avLst/>
          </a:prstGeom>
          <a:noFill/>
          <a:ln cap="flat" cmpd="sng" w="38100">
            <a:solidFill>
              <a:schemeClr val="dk2"/>
            </a:solidFill>
            <a:prstDash val="dash"/>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5"/>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 I</a:t>
            </a:r>
            <a:r>
              <a:rPr lang="en-US"/>
              <a:t>ntuition</a:t>
            </a:r>
            <a:endParaRPr/>
          </a:p>
        </p:txBody>
      </p:sp>
      <p:sp>
        <p:nvSpPr>
          <p:cNvPr id="502" name="Google Shape;502;p55"/>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Negative</a:t>
            </a:r>
            <a:r>
              <a:rPr lang="en-US" sz="2400"/>
              <a:t> gradient:</a:t>
            </a:r>
            <a:endParaRPr sz="2400"/>
          </a:p>
          <a:p>
            <a:pPr indent="0" lvl="0" marL="914400" rtl="0" algn="l">
              <a:spcBef>
                <a:spcPts val="1000"/>
              </a:spcBef>
              <a:spcAft>
                <a:spcPts val="1000"/>
              </a:spcAft>
              <a:buNone/>
            </a:pPr>
            <a:r>
              <a:rPr lang="en-US" sz="2400"/>
              <a:t>w should be larger</a:t>
            </a:r>
            <a:endParaRPr sz="2400"/>
          </a:p>
        </p:txBody>
      </p:sp>
      <p:pic>
        <p:nvPicPr>
          <p:cNvPr id="503" name="Google Shape;503;p55"/>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504" name="Google Shape;504;p55"/>
          <p:cNvSpPr/>
          <p:nvPr/>
        </p:nvSpPr>
        <p:spPr>
          <a:xfrm>
            <a:off x="1701438" y="399177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5" name="Google Shape;505;p55"/>
          <p:cNvCxnSpPr/>
          <p:nvPr/>
        </p:nvCxnSpPr>
        <p:spPr>
          <a:xfrm>
            <a:off x="1546676" y="3378975"/>
            <a:ext cx="523500" cy="1596600"/>
          </a:xfrm>
          <a:prstGeom prst="straightConnector1">
            <a:avLst/>
          </a:prstGeom>
          <a:noFill/>
          <a:ln cap="flat" cmpd="sng" w="38100">
            <a:solidFill>
              <a:schemeClr val="dk2"/>
            </a:solidFill>
            <a:prstDash val="dash"/>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 I</a:t>
            </a:r>
            <a:r>
              <a:rPr lang="en-US"/>
              <a:t>ntuition</a:t>
            </a:r>
            <a:endParaRPr/>
          </a:p>
        </p:txBody>
      </p:sp>
      <p:sp>
        <p:nvSpPr>
          <p:cNvPr id="512" name="Google Shape;512;p56"/>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US" sz="2400"/>
              <a:t>And the steeper the slope, the larger the step we might take</a:t>
            </a:r>
            <a:endParaRPr sz="2400"/>
          </a:p>
        </p:txBody>
      </p:sp>
      <p:pic>
        <p:nvPicPr>
          <p:cNvPr id="513" name="Google Shape;513;p56"/>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514" name="Google Shape;514;p56"/>
          <p:cNvSpPr/>
          <p:nvPr/>
        </p:nvSpPr>
        <p:spPr>
          <a:xfrm>
            <a:off x="2798463" y="473977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 name="Google Shape;515;p56"/>
          <p:cNvCxnSpPr/>
          <p:nvPr/>
        </p:nvCxnSpPr>
        <p:spPr>
          <a:xfrm flipH="1">
            <a:off x="2709249" y="4489100"/>
            <a:ext cx="444900" cy="772200"/>
          </a:xfrm>
          <a:prstGeom prst="straightConnector1">
            <a:avLst/>
          </a:prstGeom>
          <a:noFill/>
          <a:ln cap="flat" cmpd="sng" w="38100">
            <a:solidFill>
              <a:schemeClr val="dk2"/>
            </a:solidFill>
            <a:prstDash val="dash"/>
            <a:round/>
            <a:headEnd len="med" w="med" type="none"/>
            <a:tailEnd len="med" w="med" type="none"/>
          </a:ln>
        </p:spPr>
      </p:cxnSp>
      <p:sp>
        <p:nvSpPr>
          <p:cNvPr id="516" name="Google Shape;516;p56"/>
          <p:cNvSpPr/>
          <p:nvPr/>
        </p:nvSpPr>
        <p:spPr>
          <a:xfrm>
            <a:off x="1701438" y="399177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56"/>
          <p:cNvCxnSpPr/>
          <p:nvPr/>
        </p:nvCxnSpPr>
        <p:spPr>
          <a:xfrm>
            <a:off x="1546676" y="3378975"/>
            <a:ext cx="523500" cy="1596600"/>
          </a:xfrm>
          <a:prstGeom prst="straightConnector1">
            <a:avLst/>
          </a:prstGeom>
          <a:noFill/>
          <a:ln cap="flat" cmpd="sng" w="38100">
            <a:solidFill>
              <a:schemeClr val="dk2"/>
            </a:solidFill>
            <a:prstDash val="dash"/>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7"/>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lang="en-US" sz="2400"/>
              <a:t>Keep updating w by following the gradient, until it stops changing (much).</a:t>
            </a:r>
            <a:endParaRPr sz="2400"/>
          </a:p>
        </p:txBody>
      </p:sp>
      <p:sp>
        <p:nvSpPr>
          <p:cNvPr id="524" name="Google Shape;524;p57"/>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 Intuition</a:t>
            </a:r>
            <a:endParaRPr/>
          </a:p>
        </p:txBody>
      </p:sp>
      <p:pic>
        <p:nvPicPr>
          <p:cNvPr id="525" name="Google Shape;525;p57"/>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526" name="Google Shape;526;p57"/>
          <p:cNvSpPr/>
          <p:nvPr/>
        </p:nvSpPr>
        <p:spPr>
          <a:xfrm>
            <a:off x="3507538" y="22118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7"/>
          <p:cNvSpPr/>
          <p:nvPr/>
        </p:nvSpPr>
        <p:spPr>
          <a:xfrm>
            <a:off x="3206413" y="3625200"/>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7"/>
          <p:cNvSpPr/>
          <p:nvPr/>
        </p:nvSpPr>
        <p:spPr>
          <a:xfrm>
            <a:off x="2996901" y="429657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7"/>
          <p:cNvSpPr/>
          <p:nvPr/>
        </p:nvSpPr>
        <p:spPr>
          <a:xfrm>
            <a:off x="2806688" y="47392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7"/>
          <p:cNvSpPr/>
          <p:nvPr/>
        </p:nvSpPr>
        <p:spPr>
          <a:xfrm>
            <a:off x="2584088" y="504867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57"/>
          <p:cNvCxnSpPr>
            <a:stCxn id="526" idx="4"/>
            <a:endCxn id="527" idx="7"/>
          </p:cNvCxnSpPr>
          <p:nvPr/>
        </p:nvCxnSpPr>
        <p:spPr>
          <a:xfrm flipH="1">
            <a:off x="3396538" y="2447625"/>
            <a:ext cx="222300" cy="1212000"/>
          </a:xfrm>
          <a:prstGeom prst="straightConnector1">
            <a:avLst/>
          </a:prstGeom>
          <a:noFill/>
          <a:ln cap="flat" cmpd="sng" w="19050">
            <a:solidFill>
              <a:schemeClr val="dk2"/>
            </a:solidFill>
            <a:prstDash val="solid"/>
            <a:round/>
            <a:headEnd len="med" w="med" type="none"/>
            <a:tailEnd len="med" w="med" type="triangle"/>
          </a:ln>
        </p:spPr>
      </p:cxnSp>
      <p:cxnSp>
        <p:nvCxnSpPr>
          <p:cNvPr id="532" name="Google Shape;532;p57"/>
          <p:cNvCxnSpPr>
            <a:stCxn id="527" idx="4"/>
            <a:endCxn id="528" idx="7"/>
          </p:cNvCxnSpPr>
          <p:nvPr/>
        </p:nvCxnSpPr>
        <p:spPr>
          <a:xfrm flipH="1">
            <a:off x="3186913" y="3861000"/>
            <a:ext cx="130800" cy="470100"/>
          </a:xfrm>
          <a:prstGeom prst="straightConnector1">
            <a:avLst/>
          </a:prstGeom>
          <a:noFill/>
          <a:ln cap="flat" cmpd="sng" w="19050">
            <a:solidFill>
              <a:schemeClr val="dk2"/>
            </a:solidFill>
            <a:prstDash val="solid"/>
            <a:round/>
            <a:headEnd len="med" w="med" type="none"/>
            <a:tailEnd len="med" w="med" type="triangle"/>
          </a:ln>
        </p:spPr>
      </p:cxnSp>
      <p:cxnSp>
        <p:nvCxnSpPr>
          <p:cNvPr id="533" name="Google Shape;533;p57"/>
          <p:cNvCxnSpPr>
            <a:stCxn id="528" idx="4"/>
            <a:endCxn id="529" idx="7"/>
          </p:cNvCxnSpPr>
          <p:nvPr/>
        </p:nvCxnSpPr>
        <p:spPr>
          <a:xfrm flipH="1">
            <a:off x="2996601" y="4532375"/>
            <a:ext cx="111600" cy="241500"/>
          </a:xfrm>
          <a:prstGeom prst="straightConnector1">
            <a:avLst/>
          </a:prstGeom>
          <a:noFill/>
          <a:ln cap="flat" cmpd="sng" w="19050">
            <a:solidFill>
              <a:schemeClr val="dk2"/>
            </a:solidFill>
            <a:prstDash val="solid"/>
            <a:round/>
            <a:headEnd len="med" w="med" type="none"/>
            <a:tailEnd len="med" w="med" type="triangle"/>
          </a:ln>
        </p:spPr>
      </p:cxnSp>
      <p:cxnSp>
        <p:nvCxnSpPr>
          <p:cNvPr id="534" name="Google Shape;534;p57"/>
          <p:cNvCxnSpPr>
            <a:stCxn id="529" idx="4"/>
            <a:endCxn id="530" idx="7"/>
          </p:cNvCxnSpPr>
          <p:nvPr/>
        </p:nvCxnSpPr>
        <p:spPr>
          <a:xfrm flipH="1">
            <a:off x="2773988" y="4975025"/>
            <a:ext cx="144000" cy="108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8"/>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The gradient is given by:</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a:p>
            <a:pPr indent="-381000" lvl="0" marL="457200" rtl="0" algn="l">
              <a:spcBef>
                <a:spcPts val="1000"/>
              </a:spcBef>
              <a:spcAft>
                <a:spcPts val="0"/>
              </a:spcAft>
              <a:buSzPts val="2400"/>
              <a:buChar char="●"/>
            </a:pPr>
            <a:r>
              <a:rPr lang="en-US" sz="2400"/>
              <a:t>And the corresponding update for w is:</a:t>
            </a:r>
            <a:endParaRPr sz="2400"/>
          </a:p>
        </p:txBody>
      </p:sp>
      <p:sp>
        <p:nvSpPr>
          <p:cNvPr id="541" name="Google Shape;541;p58"/>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Parameter Update Rule</a:t>
            </a:r>
            <a:endParaRPr/>
          </a:p>
        </p:txBody>
      </p:sp>
      <p:pic>
        <p:nvPicPr>
          <p:cNvPr id="542" name="Google Shape;542;p58"/>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543" name="Google Shape;543;p58"/>
          <p:cNvSpPr/>
          <p:nvPr/>
        </p:nvSpPr>
        <p:spPr>
          <a:xfrm>
            <a:off x="3507538" y="22118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8"/>
          <p:cNvSpPr/>
          <p:nvPr/>
        </p:nvSpPr>
        <p:spPr>
          <a:xfrm>
            <a:off x="3206413" y="3625200"/>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8"/>
          <p:cNvSpPr/>
          <p:nvPr/>
        </p:nvSpPr>
        <p:spPr>
          <a:xfrm>
            <a:off x="2996901" y="429657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8"/>
          <p:cNvSpPr/>
          <p:nvPr/>
        </p:nvSpPr>
        <p:spPr>
          <a:xfrm>
            <a:off x="2806688" y="47392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8"/>
          <p:cNvSpPr/>
          <p:nvPr/>
        </p:nvSpPr>
        <p:spPr>
          <a:xfrm>
            <a:off x="2584088" y="504867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 name="Google Shape;548;p58"/>
          <p:cNvCxnSpPr>
            <a:stCxn id="543" idx="4"/>
            <a:endCxn id="544" idx="7"/>
          </p:cNvCxnSpPr>
          <p:nvPr/>
        </p:nvCxnSpPr>
        <p:spPr>
          <a:xfrm flipH="1">
            <a:off x="3396538" y="2447625"/>
            <a:ext cx="222300" cy="1212000"/>
          </a:xfrm>
          <a:prstGeom prst="straightConnector1">
            <a:avLst/>
          </a:prstGeom>
          <a:noFill/>
          <a:ln cap="flat" cmpd="sng" w="19050">
            <a:solidFill>
              <a:schemeClr val="dk2"/>
            </a:solidFill>
            <a:prstDash val="solid"/>
            <a:round/>
            <a:headEnd len="med" w="med" type="none"/>
            <a:tailEnd len="med" w="med" type="triangle"/>
          </a:ln>
        </p:spPr>
      </p:cxnSp>
      <p:cxnSp>
        <p:nvCxnSpPr>
          <p:cNvPr id="549" name="Google Shape;549;p58"/>
          <p:cNvCxnSpPr>
            <a:stCxn id="544" idx="4"/>
            <a:endCxn id="545" idx="7"/>
          </p:cNvCxnSpPr>
          <p:nvPr/>
        </p:nvCxnSpPr>
        <p:spPr>
          <a:xfrm flipH="1">
            <a:off x="3186913" y="3861000"/>
            <a:ext cx="130800" cy="470100"/>
          </a:xfrm>
          <a:prstGeom prst="straightConnector1">
            <a:avLst/>
          </a:prstGeom>
          <a:noFill/>
          <a:ln cap="flat" cmpd="sng" w="19050">
            <a:solidFill>
              <a:schemeClr val="dk2"/>
            </a:solidFill>
            <a:prstDash val="solid"/>
            <a:round/>
            <a:headEnd len="med" w="med" type="none"/>
            <a:tailEnd len="med" w="med" type="triangle"/>
          </a:ln>
        </p:spPr>
      </p:cxnSp>
      <p:cxnSp>
        <p:nvCxnSpPr>
          <p:cNvPr id="550" name="Google Shape;550;p58"/>
          <p:cNvCxnSpPr>
            <a:stCxn id="545" idx="4"/>
            <a:endCxn id="546" idx="7"/>
          </p:cNvCxnSpPr>
          <p:nvPr/>
        </p:nvCxnSpPr>
        <p:spPr>
          <a:xfrm flipH="1">
            <a:off x="2996601" y="4532375"/>
            <a:ext cx="111600" cy="241500"/>
          </a:xfrm>
          <a:prstGeom prst="straightConnector1">
            <a:avLst/>
          </a:prstGeom>
          <a:noFill/>
          <a:ln cap="flat" cmpd="sng" w="19050">
            <a:solidFill>
              <a:schemeClr val="dk2"/>
            </a:solidFill>
            <a:prstDash val="solid"/>
            <a:round/>
            <a:headEnd len="med" w="med" type="none"/>
            <a:tailEnd len="med" w="med" type="triangle"/>
          </a:ln>
        </p:spPr>
      </p:cxnSp>
      <p:cxnSp>
        <p:nvCxnSpPr>
          <p:cNvPr id="551" name="Google Shape;551;p58"/>
          <p:cNvCxnSpPr>
            <a:stCxn id="546" idx="4"/>
            <a:endCxn id="547" idx="7"/>
          </p:cNvCxnSpPr>
          <p:nvPr/>
        </p:nvCxnSpPr>
        <p:spPr>
          <a:xfrm flipH="1">
            <a:off x="2773988" y="4975025"/>
            <a:ext cx="144000" cy="108300"/>
          </a:xfrm>
          <a:prstGeom prst="straightConnector1">
            <a:avLst/>
          </a:prstGeom>
          <a:noFill/>
          <a:ln cap="flat" cmpd="sng" w="19050">
            <a:solidFill>
              <a:schemeClr val="dk2"/>
            </a:solidFill>
            <a:prstDash val="solid"/>
            <a:round/>
            <a:headEnd len="med" w="med" type="none"/>
            <a:tailEnd len="med" w="med" type="triangle"/>
          </a:ln>
        </p:spPr>
      </p:cxnSp>
      <p:pic>
        <p:nvPicPr>
          <p:cNvPr id="552" name="Google Shape;552;p58"/>
          <p:cNvPicPr preferRelativeResize="0"/>
          <p:nvPr/>
        </p:nvPicPr>
        <p:blipFill>
          <a:blip r:embed="rId4">
            <a:alphaModFix/>
          </a:blip>
          <a:stretch>
            <a:fillRect/>
          </a:stretch>
        </p:blipFill>
        <p:spPr>
          <a:xfrm>
            <a:off x="6060275" y="2305975"/>
            <a:ext cx="1009650" cy="933450"/>
          </a:xfrm>
          <a:prstGeom prst="rect">
            <a:avLst/>
          </a:prstGeom>
          <a:noFill/>
          <a:ln>
            <a:noFill/>
          </a:ln>
        </p:spPr>
      </p:pic>
      <p:pic>
        <p:nvPicPr>
          <p:cNvPr id="553" name="Google Shape;553;p58"/>
          <p:cNvPicPr preferRelativeResize="0"/>
          <p:nvPr/>
        </p:nvPicPr>
        <p:blipFill>
          <a:blip r:embed="rId5">
            <a:alphaModFix/>
          </a:blip>
          <a:stretch>
            <a:fillRect/>
          </a:stretch>
        </p:blipFill>
        <p:spPr>
          <a:xfrm>
            <a:off x="5342200" y="4621475"/>
            <a:ext cx="2838450" cy="952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9"/>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Need to choose the learning rate carefully</a:t>
            </a:r>
            <a:endParaRPr sz="2400"/>
          </a:p>
          <a:p>
            <a:pPr indent="-381000" lvl="1" marL="914400" rtl="0" algn="l">
              <a:spcBef>
                <a:spcPts val="1000"/>
              </a:spcBef>
              <a:spcAft>
                <a:spcPts val="1000"/>
              </a:spcAft>
              <a:buSzPts val="2400"/>
              <a:buChar char="○"/>
            </a:pPr>
            <a:r>
              <a:rPr lang="en-US" sz="2400"/>
              <a:t>If too large, J diverges</a:t>
            </a:r>
            <a:endParaRPr sz="2400"/>
          </a:p>
        </p:txBody>
      </p:sp>
      <p:sp>
        <p:nvSpPr>
          <p:cNvPr id="560" name="Google Shape;560;p59"/>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Learning Rate</a:t>
            </a:r>
            <a:endParaRPr/>
          </a:p>
        </p:txBody>
      </p:sp>
      <p:pic>
        <p:nvPicPr>
          <p:cNvPr id="561" name="Google Shape;561;p59"/>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562" name="Google Shape;562;p59"/>
          <p:cNvSpPr/>
          <p:nvPr/>
        </p:nvSpPr>
        <p:spPr>
          <a:xfrm>
            <a:off x="3507538" y="22118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9"/>
          <p:cNvSpPr/>
          <p:nvPr/>
        </p:nvSpPr>
        <p:spPr>
          <a:xfrm>
            <a:off x="3206413" y="3625200"/>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9"/>
          <p:cNvSpPr/>
          <p:nvPr/>
        </p:nvSpPr>
        <p:spPr>
          <a:xfrm>
            <a:off x="1819000" y="4331100"/>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9"/>
          <p:cNvSpPr/>
          <p:nvPr/>
        </p:nvSpPr>
        <p:spPr>
          <a:xfrm>
            <a:off x="2806688" y="47392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9"/>
          <p:cNvSpPr/>
          <p:nvPr/>
        </p:nvSpPr>
        <p:spPr>
          <a:xfrm>
            <a:off x="1438000" y="2959500"/>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 name="Google Shape;567;p59"/>
          <p:cNvCxnSpPr>
            <a:stCxn id="565" idx="2"/>
            <a:endCxn id="564" idx="5"/>
          </p:cNvCxnSpPr>
          <p:nvPr/>
        </p:nvCxnSpPr>
        <p:spPr>
          <a:xfrm rot="10800000">
            <a:off x="2008988" y="4532225"/>
            <a:ext cx="797700" cy="324900"/>
          </a:xfrm>
          <a:prstGeom prst="straightConnector1">
            <a:avLst/>
          </a:prstGeom>
          <a:noFill/>
          <a:ln cap="flat" cmpd="sng" w="19050">
            <a:solidFill>
              <a:schemeClr val="dk2"/>
            </a:solidFill>
            <a:prstDash val="solid"/>
            <a:round/>
            <a:headEnd len="med" w="med" type="none"/>
            <a:tailEnd len="med" w="med" type="triangle"/>
          </a:ln>
        </p:spPr>
      </p:cxnSp>
      <p:cxnSp>
        <p:nvCxnSpPr>
          <p:cNvPr id="568" name="Google Shape;568;p59"/>
          <p:cNvCxnSpPr>
            <a:stCxn id="564" idx="6"/>
            <a:endCxn id="563" idx="3"/>
          </p:cNvCxnSpPr>
          <p:nvPr/>
        </p:nvCxnSpPr>
        <p:spPr>
          <a:xfrm flipH="1" rot="10800000">
            <a:off x="2041600" y="3826500"/>
            <a:ext cx="1197300" cy="622500"/>
          </a:xfrm>
          <a:prstGeom prst="straightConnector1">
            <a:avLst/>
          </a:prstGeom>
          <a:noFill/>
          <a:ln cap="flat" cmpd="sng" w="19050">
            <a:solidFill>
              <a:schemeClr val="dk2"/>
            </a:solidFill>
            <a:prstDash val="solid"/>
            <a:round/>
            <a:headEnd len="med" w="med" type="none"/>
            <a:tailEnd len="med" w="med" type="triangle"/>
          </a:ln>
        </p:spPr>
      </p:cxnSp>
      <p:cxnSp>
        <p:nvCxnSpPr>
          <p:cNvPr id="569" name="Google Shape;569;p59"/>
          <p:cNvCxnSpPr>
            <a:stCxn id="563" idx="2"/>
            <a:endCxn id="566" idx="5"/>
          </p:cNvCxnSpPr>
          <p:nvPr/>
        </p:nvCxnSpPr>
        <p:spPr>
          <a:xfrm rot="10800000">
            <a:off x="1628113" y="3160800"/>
            <a:ext cx="1578300" cy="582300"/>
          </a:xfrm>
          <a:prstGeom prst="straightConnector1">
            <a:avLst/>
          </a:prstGeom>
          <a:noFill/>
          <a:ln cap="flat" cmpd="sng" w="19050">
            <a:solidFill>
              <a:schemeClr val="dk2"/>
            </a:solidFill>
            <a:prstDash val="solid"/>
            <a:round/>
            <a:headEnd len="med" w="med" type="none"/>
            <a:tailEnd len="med" w="med" type="triangle"/>
          </a:ln>
        </p:spPr>
      </p:cxnSp>
      <p:cxnSp>
        <p:nvCxnSpPr>
          <p:cNvPr id="570" name="Google Shape;570;p59"/>
          <p:cNvCxnSpPr>
            <a:stCxn id="566" idx="6"/>
            <a:endCxn id="562" idx="3"/>
          </p:cNvCxnSpPr>
          <p:nvPr/>
        </p:nvCxnSpPr>
        <p:spPr>
          <a:xfrm flipH="1" rot="10800000">
            <a:off x="1660600" y="2413200"/>
            <a:ext cx="1879500" cy="664200"/>
          </a:xfrm>
          <a:prstGeom prst="straightConnector1">
            <a:avLst/>
          </a:prstGeom>
          <a:noFill/>
          <a:ln cap="flat" cmpd="sng" w="19050">
            <a:solidFill>
              <a:schemeClr val="dk2"/>
            </a:solidFill>
            <a:prstDash val="solid"/>
            <a:round/>
            <a:headEnd len="med" w="med" type="none"/>
            <a:tailEnd len="med" w="med" type="triangle"/>
          </a:ln>
        </p:spPr>
      </p:cxnSp>
      <p:pic>
        <p:nvPicPr>
          <p:cNvPr id="571" name="Google Shape;571;p59"/>
          <p:cNvPicPr preferRelativeResize="0"/>
          <p:nvPr/>
        </p:nvPicPr>
        <p:blipFill>
          <a:blip r:embed="rId4">
            <a:alphaModFix/>
          </a:blip>
          <a:stretch>
            <a:fillRect/>
          </a:stretch>
        </p:blipFill>
        <p:spPr>
          <a:xfrm>
            <a:off x="5342200" y="4621475"/>
            <a:ext cx="2838450" cy="952500"/>
          </a:xfrm>
          <a:prstGeom prst="rect">
            <a:avLst/>
          </a:prstGeom>
          <a:noFill/>
          <a:ln>
            <a:noFill/>
          </a:ln>
        </p:spPr>
      </p:pic>
      <p:sp>
        <p:nvSpPr>
          <p:cNvPr id="572" name="Google Shape;572;p59"/>
          <p:cNvSpPr/>
          <p:nvPr/>
        </p:nvSpPr>
        <p:spPr>
          <a:xfrm>
            <a:off x="5392176" y="4565300"/>
            <a:ext cx="2838600" cy="100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Features</a:t>
            </a:r>
            <a:endParaRPr/>
          </a:p>
        </p:txBody>
      </p:sp>
      <p:sp>
        <p:nvSpPr>
          <p:cNvPr id="101" name="Google Shape;101;p15"/>
          <p:cNvSpPr txBox="1"/>
          <p:nvPr>
            <p:ph idx="1" type="body"/>
          </p:nvPr>
        </p:nvSpPr>
        <p:spPr>
          <a:xfrm>
            <a:off x="4772100" y="1600200"/>
            <a:ext cx="4044000" cy="4526100"/>
          </a:xfrm>
          <a:prstGeom prst="rect">
            <a:avLst/>
          </a:prstGeom>
        </p:spPr>
        <p:txBody>
          <a:bodyPr anchorCtr="0" anchor="t" bIns="45700" lIns="91425" spcFirstLastPara="1" rIns="91425" wrap="square" tIns="45700">
            <a:noAutofit/>
          </a:bodyPr>
          <a:lstStyle/>
          <a:p>
            <a:pPr indent="-431800" lvl="0" marL="457200" rtl="0" algn="l">
              <a:lnSpc>
                <a:spcPct val="115000"/>
              </a:lnSpc>
              <a:spcBef>
                <a:spcPts val="600"/>
              </a:spcBef>
              <a:spcAft>
                <a:spcPts val="0"/>
              </a:spcAft>
              <a:buSzPts val="3200"/>
              <a:buChar char="•"/>
            </a:pPr>
            <a:r>
              <a:rPr lang="en-US"/>
              <a:t>Size</a:t>
            </a:r>
            <a:endParaRPr/>
          </a:p>
          <a:p>
            <a:pPr indent="-431800" lvl="0" marL="457200" rtl="0" algn="l">
              <a:lnSpc>
                <a:spcPct val="115000"/>
              </a:lnSpc>
              <a:spcBef>
                <a:spcPts val="0"/>
              </a:spcBef>
              <a:spcAft>
                <a:spcPts val="0"/>
              </a:spcAft>
              <a:buSzPts val="3200"/>
              <a:buChar char="•"/>
            </a:pPr>
            <a:r>
              <a:rPr lang="en-US"/>
              <a:t>Engine type</a:t>
            </a:r>
            <a:endParaRPr/>
          </a:p>
          <a:p>
            <a:pPr indent="-431800" lvl="0" marL="457200" rtl="0" algn="l">
              <a:lnSpc>
                <a:spcPct val="115000"/>
              </a:lnSpc>
              <a:spcBef>
                <a:spcPts val="0"/>
              </a:spcBef>
              <a:spcAft>
                <a:spcPts val="0"/>
              </a:spcAft>
              <a:buSzPts val="3200"/>
              <a:buChar char="•"/>
            </a:pPr>
            <a:r>
              <a:rPr lang="en-US"/>
              <a:t>Horsepower</a:t>
            </a:r>
            <a:endParaRPr/>
          </a:p>
          <a:p>
            <a:pPr indent="-431800" lvl="0" marL="457200" rtl="0" algn="l">
              <a:lnSpc>
                <a:spcPct val="115000"/>
              </a:lnSpc>
              <a:spcBef>
                <a:spcPts val="0"/>
              </a:spcBef>
              <a:spcAft>
                <a:spcPts val="0"/>
              </a:spcAft>
              <a:buSzPts val="3200"/>
              <a:buChar char="•"/>
            </a:pPr>
            <a:r>
              <a:rPr lang="en-US"/>
              <a:t>Seats</a:t>
            </a:r>
            <a:endParaRPr/>
          </a:p>
          <a:p>
            <a:pPr indent="-431800" lvl="0" marL="457200" rtl="0" algn="l">
              <a:lnSpc>
                <a:spcPct val="115000"/>
              </a:lnSpc>
              <a:spcBef>
                <a:spcPts val="0"/>
              </a:spcBef>
              <a:spcAft>
                <a:spcPts val="0"/>
              </a:spcAft>
              <a:buSzPts val="3200"/>
              <a:buChar char="•"/>
            </a:pPr>
            <a:r>
              <a:rPr lang="en-US"/>
              <a:t>Trunk size</a:t>
            </a:r>
            <a:endParaRPr/>
          </a:p>
          <a:p>
            <a:pPr indent="-431800" lvl="0" marL="457200" rtl="0" algn="l">
              <a:lnSpc>
                <a:spcPct val="115000"/>
              </a:lnSpc>
              <a:spcBef>
                <a:spcPts val="0"/>
              </a:spcBef>
              <a:spcAft>
                <a:spcPts val="0"/>
              </a:spcAft>
              <a:buSzPts val="3200"/>
              <a:buChar char="•"/>
            </a:pPr>
            <a:r>
              <a:rPr lang="en-US"/>
              <a:t>etc.</a:t>
            </a:r>
            <a:endParaRPr/>
          </a:p>
        </p:txBody>
      </p:sp>
      <p:pic>
        <p:nvPicPr>
          <p:cNvPr id="102" name="Google Shape;102;p15"/>
          <p:cNvPicPr preferRelativeResize="0"/>
          <p:nvPr/>
        </p:nvPicPr>
        <p:blipFill>
          <a:blip r:embed="rId3">
            <a:alphaModFix/>
          </a:blip>
          <a:stretch>
            <a:fillRect/>
          </a:stretch>
        </p:blipFill>
        <p:spPr>
          <a:xfrm>
            <a:off x="226275" y="1499000"/>
            <a:ext cx="2782225" cy="1733992"/>
          </a:xfrm>
          <a:prstGeom prst="rect">
            <a:avLst/>
          </a:prstGeom>
          <a:noFill/>
          <a:ln>
            <a:noFill/>
          </a:ln>
        </p:spPr>
      </p:pic>
      <p:pic>
        <p:nvPicPr>
          <p:cNvPr id="103" name="Google Shape;103;p15"/>
          <p:cNvPicPr preferRelativeResize="0"/>
          <p:nvPr/>
        </p:nvPicPr>
        <p:blipFill>
          <a:blip r:embed="rId4">
            <a:alphaModFix/>
          </a:blip>
          <a:stretch>
            <a:fillRect/>
          </a:stretch>
        </p:blipFill>
        <p:spPr>
          <a:xfrm>
            <a:off x="599814" y="2502400"/>
            <a:ext cx="2575661" cy="1570525"/>
          </a:xfrm>
          <a:prstGeom prst="rect">
            <a:avLst/>
          </a:prstGeom>
          <a:noFill/>
          <a:ln>
            <a:noFill/>
          </a:ln>
        </p:spPr>
      </p:pic>
      <p:pic>
        <p:nvPicPr>
          <p:cNvPr id="104" name="Google Shape;104;p15"/>
          <p:cNvPicPr preferRelativeResize="0"/>
          <p:nvPr/>
        </p:nvPicPr>
        <p:blipFill rotWithShape="1">
          <a:blip r:embed="rId5">
            <a:alphaModFix/>
          </a:blip>
          <a:srcRect b="0" l="0" r="0" t="0"/>
          <a:stretch/>
        </p:blipFill>
        <p:spPr>
          <a:xfrm>
            <a:off x="854225" y="3625350"/>
            <a:ext cx="2782224" cy="1570524"/>
          </a:xfrm>
          <a:prstGeom prst="rect">
            <a:avLst/>
          </a:prstGeom>
          <a:noFill/>
          <a:ln>
            <a:noFill/>
          </a:ln>
        </p:spPr>
      </p:pic>
      <p:pic>
        <p:nvPicPr>
          <p:cNvPr id="105" name="Google Shape;105;p15"/>
          <p:cNvPicPr preferRelativeResize="0"/>
          <p:nvPr/>
        </p:nvPicPr>
        <p:blipFill>
          <a:blip r:embed="rId6">
            <a:alphaModFix/>
          </a:blip>
          <a:stretch>
            <a:fillRect/>
          </a:stretch>
        </p:blipFill>
        <p:spPr>
          <a:xfrm>
            <a:off x="1160175" y="4870589"/>
            <a:ext cx="2575650" cy="144236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0"/>
          <p:cNvSpPr txBox="1"/>
          <p:nvPr/>
        </p:nvSpPr>
        <p:spPr>
          <a:xfrm>
            <a:off x="4853250" y="17322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Need to choose the learning rate carefully</a:t>
            </a:r>
            <a:endParaRPr sz="2400"/>
          </a:p>
          <a:p>
            <a:pPr indent="-381000" lvl="1" marL="914400" rtl="0" algn="l">
              <a:spcBef>
                <a:spcPts val="1000"/>
              </a:spcBef>
              <a:spcAft>
                <a:spcPts val="1000"/>
              </a:spcAft>
              <a:buSzPts val="2400"/>
              <a:buChar char="○"/>
            </a:pPr>
            <a:r>
              <a:rPr lang="en-US" sz="2400"/>
              <a:t>If too small, J converges too slowly</a:t>
            </a:r>
            <a:endParaRPr sz="2400"/>
          </a:p>
        </p:txBody>
      </p:sp>
      <p:sp>
        <p:nvSpPr>
          <p:cNvPr id="579" name="Google Shape;579;p60"/>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Learning rate</a:t>
            </a:r>
            <a:endParaRPr/>
          </a:p>
        </p:txBody>
      </p:sp>
      <p:pic>
        <p:nvPicPr>
          <p:cNvPr id="580" name="Google Shape;580;p60"/>
          <p:cNvPicPr preferRelativeResize="0"/>
          <p:nvPr/>
        </p:nvPicPr>
        <p:blipFill>
          <a:blip r:embed="rId3">
            <a:alphaModFix/>
          </a:blip>
          <a:stretch>
            <a:fillRect/>
          </a:stretch>
        </p:blipFill>
        <p:spPr>
          <a:xfrm>
            <a:off x="533400" y="1447800"/>
            <a:ext cx="3854910" cy="5181599"/>
          </a:xfrm>
          <a:prstGeom prst="rect">
            <a:avLst/>
          </a:prstGeom>
          <a:noFill/>
          <a:ln>
            <a:noFill/>
          </a:ln>
        </p:spPr>
      </p:pic>
      <p:sp>
        <p:nvSpPr>
          <p:cNvPr id="581" name="Google Shape;581;p60"/>
          <p:cNvSpPr/>
          <p:nvPr/>
        </p:nvSpPr>
        <p:spPr>
          <a:xfrm>
            <a:off x="3507538" y="22118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0"/>
          <p:cNvSpPr/>
          <p:nvPr/>
        </p:nvSpPr>
        <p:spPr>
          <a:xfrm>
            <a:off x="3409401" y="2729137"/>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0"/>
          <p:cNvSpPr/>
          <p:nvPr/>
        </p:nvSpPr>
        <p:spPr>
          <a:xfrm>
            <a:off x="3361150" y="2944011"/>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0"/>
          <p:cNvSpPr/>
          <p:nvPr/>
        </p:nvSpPr>
        <p:spPr>
          <a:xfrm>
            <a:off x="3324213" y="3145797"/>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0"/>
          <p:cNvSpPr/>
          <p:nvPr/>
        </p:nvSpPr>
        <p:spPr>
          <a:xfrm>
            <a:off x="3455201" y="2488088"/>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 name="Google Shape;586;p60"/>
          <p:cNvCxnSpPr/>
          <p:nvPr/>
        </p:nvCxnSpPr>
        <p:spPr>
          <a:xfrm flipH="1">
            <a:off x="3193427" y="2316538"/>
            <a:ext cx="209400" cy="968400"/>
          </a:xfrm>
          <a:prstGeom prst="straightConnector1">
            <a:avLst/>
          </a:prstGeom>
          <a:noFill/>
          <a:ln cap="flat" cmpd="sng" w="19050">
            <a:solidFill>
              <a:schemeClr val="dk2"/>
            </a:solidFill>
            <a:prstDash val="solid"/>
            <a:round/>
            <a:headEnd len="med" w="med" type="none"/>
            <a:tailEnd len="med" w="med" type="triangle"/>
          </a:ln>
        </p:spPr>
      </p:cxnSp>
      <p:pic>
        <p:nvPicPr>
          <p:cNvPr id="587" name="Google Shape;587;p60"/>
          <p:cNvPicPr preferRelativeResize="0"/>
          <p:nvPr/>
        </p:nvPicPr>
        <p:blipFill>
          <a:blip r:embed="rId4">
            <a:alphaModFix/>
          </a:blip>
          <a:stretch>
            <a:fillRect/>
          </a:stretch>
        </p:blipFill>
        <p:spPr>
          <a:xfrm>
            <a:off x="5342200" y="4621475"/>
            <a:ext cx="2838450" cy="952500"/>
          </a:xfrm>
          <a:prstGeom prst="rect">
            <a:avLst/>
          </a:prstGeom>
          <a:noFill/>
          <a:ln>
            <a:noFill/>
          </a:ln>
        </p:spPr>
      </p:pic>
      <p:sp>
        <p:nvSpPr>
          <p:cNvPr id="588" name="Google Shape;588;p60"/>
          <p:cNvSpPr/>
          <p:nvPr/>
        </p:nvSpPr>
        <p:spPr>
          <a:xfrm>
            <a:off x="5392176" y="4565300"/>
            <a:ext cx="2838600" cy="100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nvSpPr>
        <p:spPr>
          <a:xfrm>
            <a:off x="738450" y="1960850"/>
            <a:ext cx="4122600" cy="442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The learning rate is a </a:t>
            </a:r>
            <a:r>
              <a:rPr b="1" lang="en-US" sz="2400"/>
              <a:t>hyper-parameter</a:t>
            </a:r>
            <a:endParaRPr b="1" sz="2400"/>
          </a:p>
        </p:txBody>
      </p:sp>
      <p:sp>
        <p:nvSpPr>
          <p:cNvPr id="595" name="Google Shape;595;p61"/>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Learning rate</a:t>
            </a:r>
            <a:endParaRPr/>
          </a:p>
        </p:txBody>
      </p:sp>
      <p:pic>
        <p:nvPicPr>
          <p:cNvPr id="596" name="Google Shape;596;p61"/>
          <p:cNvPicPr preferRelativeResize="0"/>
          <p:nvPr/>
        </p:nvPicPr>
        <p:blipFill>
          <a:blip r:embed="rId3">
            <a:alphaModFix/>
          </a:blip>
          <a:stretch>
            <a:fillRect/>
          </a:stretch>
        </p:blipFill>
        <p:spPr>
          <a:xfrm>
            <a:off x="5342200" y="4621475"/>
            <a:ext cx="2838450" cy="952500"/>
          </a:xfrm>
          <a:prstGeom prst="rect">
            <a:avLst/>
          </a:prstGeom>
          <a:noFill/>
          <a:ln>
            <a:noFill/>
          </a:ln>
        </p:spPr>
      </p:pic>
      <p:sp>
        <p:nvSpPr>
          <p:cNvPr id="597" name="Google Shape;597;p61"/>
          <p:cNvSpPr/>
          <p:nvPr/>
        </p:nvSpPr>
        <p:spPr>
          <a:xfrm>
            <a:off x="5392176" y="4565300"/>
            <a:ext cx="2838600" cy="100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2"/>
          <p:cNvSpPr txBox="1"/>
          <p:nvPr>
            <p:ph idx="1" type="body"/>
          </p:nvPr>
        </p:nvSpPr>
        <p:spPr>
          <a:xfrm>
            <a:off x="722313" y="2057400"/>
            <a:ext cx="7772400" cy="1500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Gradient Descent: Intuition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3"/>
          <p:cNvSpPr txBox="1"/>
          <p:nvPr>
            <p:ph type="ctrTitle"/>
          </p:nvPr>
        </p:nvSpPr>
        <p:spPr>
          <a:xfrm>
            <a:off x="685800" y="1143000"/>
            <a:ext cx="7772400" cy="158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Gradient Descent: Derivation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4"/>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Linear Regression Summary</a:t>
            </a:r>
            <a:endParaRPr/>
          </a:p>
        </p:txBody>
      </p:sp>
      <p:sp>
        <p:nvSpPr>
          <p:cNvPr id="614" name="Google Shape;614;p64"/>
          <p:cNvSpPr txBox="1"/>
          <p:nvPr/>
        </p:nvSpPr>
        <p:spPr>
          <a:xfrm>
            <a:off x="9300" y="1662150"/>
            <a:ext cx="2643600" cy="468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3000">
                <a:solidFill>
                  <a:srgbClr val="CB8D01"/>
                </a:solidFill>
              </a:rPr>
              <a:t>Model</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rPr b="1" lang="en-US" sz="3000">
                <a:solidFill>
                  <a:srgbClr val="CB8D01"/>
                </a:solidFill>
              </a:rPr>
              <a:t>Parameters</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rPr b="1" lang="en-US" sz="3000">
                <a:solidFill>
                  <a:srgbClr val="CB8D01"/>
                </a:solidFill>
              </a:rPr>
              <a:t>Loss</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t/>
            </a:r>
            <a:endParaRPr b="1" sz="3000">
              <a:solidFill>
                <a:srgbClr val="CB8D01"/>
              </a:solidFill>
            </a:endParaRPr>
          </a:p>
          <a:p>
            <a:pPr indent="0" lvl="0" marL="0" rtl="0" algn="r">
              <a:spcBef>
                <a:spcPts val="0"/>
              </a:spcBef>
              <a:spcAft>
                <a:spcPts val="0"/>
              </a:spcAft>
              <a:buNone/>
            </a:pPr>
            <a:r>
              <a:rPr b="1" lang="en-US" sz="3000">
                <a:solidFill>
                  <a:srgbClr val="CB8D01"/>
                </a:solidFill>
              </a:rPr>
              <a:t>Objective</a:t>
            </a:r>
            <a:endParaRPr b="1" sz="3000">
              <a:solidFill>
                <a:srgbClr val="CB8D01"/>
              </a:solidFill>
            </a:endParaRPr>
          </a:p>
        </p:txBody>
      </p:sp>
      <p:pic>
        <p:nvPicPr>
          <p:cNvPr id="615" name="Google Shape;615;p64"/>
          <p:cNvPicPr preferRelativeResize="0"/>
          <p:nvPr/>
        </p:nvPicPr>
        <p:blipFill>
          <a:blip r:embed="rId3">
            <a:alphaModFix/>
          </a:blip>
          <a:stretch>
            <a:fillRect/>
          </a:stretch>
        </p:blipFill>
        <p:spPr>
          <a:xfrm>
            <a:off x="3075644" y="1677825"/>
            <a:ext cx="3029826" cy="524540"/>
          </a:xfrm>
          <a:prstGeom prst="rect">
            <a:avLst/>
          </a:prstGeom>
          <a:noFill/>
          <a:ln>
            <a:noFill/>
          </a:ln>
        </p:spPr>
      </p:pic>
      <p:pic>
        <p:nvPicPr>
          <p:cNvPr id="616" name="Google Shape;616;p64"/>
          <p:cNvPicPr preferRelativeResize="0"/>
          <p:nvPr/>
        </p:nvPicPr>
        <p:blipFill>
          <a:blip r:embed="rId4">
            <a:alphaModFix/>
          </a:blip>
          <a:stretch>
            <a:fillRect/>
          </a:stretch>
        </p:blipFill>
        <p:spPr>
          <a:xfrm>
            <a:off x="2999444" y="3115554"/>
            <a:ext cx="2694175" cy="524550"/>
          </a:xfrm>
          <a:prstGeom prst="rect">
            <a:avLst/>
          </a:prstGeom>
          <a:noFill/>
          <a:ln>
            <a:noFill/>
          </a:ln>
        </p:spPr>
      </p:pic>
      <p:pic>
        <p:nvPicPr>
          <p:cNvPr id="617" name="Google Shape;617;p64"/>
          <p:cNvPicPr preferRelativeResize="0"/>
          <p:nvPr/>
        </p:nvPicPr>
        <p:blipFill>
          <a:blip r:embed="rId5">
            <a:alphaModFix/>
          </a:blip>
          <a:stretch>
            <a:fillRect/>
          </a:stretch>
        </p:blipFill>
        <p:spPr>
          <a:xfrm>
            <a:off x="2999444" y="5880625"/>
            <a:ext cx="3328859" cy="524550"/>
          </a:xfrm>
          <a:prstGeom prst="rect">
            <a:avLst/>
          </a:prstGeom>
          <a:noFill/>
          <a:ln>
            <a:noFill/>
          </a:ln>
        </p:spPr>
      </p:pic>
      <p:pic>
        <p:nvPicPr>
          <p:cNvPr id="618" name="Google Shape;618;p64"/>
          <p:cNvPicPr preferRelativeResize="0"/>
          <p:nvPr/>
        </p:nvPicPr>
        <p:blipFill>
          <a:blip r:embed="rId6">
            <a:alphaModFix/>
          </a:blip>
          <a:stretch>
            <a:fillRect/>
          </a:stretch>
        </p:blipFill>
        <p:spPr>
          <a:xfrm>
            <a:off x="3041261" y="4255678"/>
            <a:ext cx="6048472" cy="1088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5"/>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Where to Next?</a:t>
            </a:r>
            <a:endParaRPr/>
          </a:p>
        </p:txBody>
      </p:sp>
      <p:sp>
        <p:nvSpPr>
          <p:cNvPr id="625" name="Google Shape;625;p65"/>
          <p:cNvSpPr txBox="1"/>
          <p:nvPr/>
        </p:nvSpPr>
        <p:spPr>
          <a:xfrm>
            <a:off x="304800" y="1606950"/>
            <a:ext cx="2473500" cy="6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CB8D01"/>
                </a:solidFill>
              </a:rPr>
              <a:t>Model</a:t>
            </a:r>
            <a:endParaRPr/>
          </a:p>
        </p:txBody>
      </p:sp>
      <p:sp>
        <p:nvSpPr>
          <p:cNvPr id="626" name="Google Shape;626;p65"/>
          <p:cNvSpPr txBox="1"/>
          <p:nvPr/>
        </p:nvSpPr>
        <p:spPr>
          <a:xfrm>
            <a:off x="332850" y="2978550"/>
            <a:ext cx="2216700" cy="6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CB8D01"/>
                </a:solidFill>
              </a:rPr>
              <a:t>Loss</a:t>
            </a:r>
            <a:endParaRPr/>
          </a:p>
        </p:txBody>
      </p:sp>
      <p:pic>
        <p:nvPicPr>
          <p:cNvPr id="627" name="Google Shape;627;p65"/>
          <p:cNvPicPr preferRelativeResize="0"/>
          <p:nvPr/>
        </p:nvPicPr>
        <p:blipFill>
          <a:blip r:embed="rId3">
            <a:alphaModFix/>
          </a:blip>
          <a:stretch>
            <a:fillRect/>
          </a:stretch>
        </p:blipFill>
        <p:spPr>
          <a:xfrm>
            <a:off x="303200" y="2292862"/>
            <a:ext cx="2349825" cy="431297"/>
          </a:xfrm>
          <a:prstGeom prst="rect">
            <a:avLst/>
          </a:prstGeom>
          <a:noFill/>
          <a:ln>
            <a:noFill/>
          </a:ln>
        </p:spPr>
      </p:pic>
      <p:pic>
        <p:nvPicPr>
          <p:cNvPr id="628" name="Google Shape;628;p65"/>
          <p:cNvPicPr preferRelativeResize="0"/>
          <p:nvPr/>
        </p:nvPicPr>
        <p:blipFill>
          <a:blip r:embed="rId4">
            <a:alphaModFix/>
          </a:blip>
          <a:stretch>
            <a:fillRect/>
          </a:stretch>
        </p:blipFill>
        <p:spPr>
          <a:xfrm>
            <a:off x="369134" y="3624299"/>
            <a:ext cx="4812096" cy="773875"/>
          </a:xfrm>
          <a:prstGeom prst="rect">
            <a:avLst/>
          </a:prstGeom>
          <a:noFill/>
          <a:ln>
            <a:noFill/>
          </a:ln>
        </p:spPr>
      </p:pic>
      <p:pic>
        <p:nvPicPr>
          <p:cNvPr id="629" name="Google Shape;629;p65"/>
          <p:cNvPicPr preferRelativeResize="0"/>
          <p:nvPr/>
        </p:nvPicPr>
        <p:blipFill>
          <a:blip r:embed="rId5">
            <a:alphaModFix/>
          </a:blip>
          <a:stretch>
            <a:fillRect/>
          </a:stretch>
        </p:blipFill>
        <p:spPr>
          <a:xfrm>
            <a:off x="5346575" y="1312900"/>
            <a:ext cx="3691175" cy="54406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6"/>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for w1</a:t>
            </a:r>
            <a:endParaRPr/>
          </a:p>
        </p:txBody>
      </p:sp>
      <p:pic>
        <p:nvPicPr>
          <p:cNvPr id="636" name="Google Shape;636;p66"/>
          <p:cNvPicPr preferRelativeResize="0"/>
          <p:nvPr/>
        </p:nvPicPr>
        <p:blipFill>
          <a:blip r:embed="rId3">
            <a:alphaModFix/>
          </a:blip>
          <a:stretch>
            <a:fillRect/>
          </a:stretch>
        </p:blipFill>
        <p:spPr>
          <a:xfrm>
            <a:off x="304800" y="1433725"/>
            <a:ext cx="6019800" cy="1066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7"/>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for w1</a:t>
            </a:r>
            <a:endParaRPr/>
          </a:p>
        </p:txBody>
      </p:sp>
      <p:pic>
        <p:nvPicPr>
          <p:cNvPr id="643" name="Google Shape;643;p67"/>
          <p:cNvPicPr preferRelativeResize="0"/>
          <p:nvPr/>
        </p:nvPicPr>
        <p:blipFill>
          <a:blip r:embed="rId3">
            <a:alphaModFix/>
          </a:blip>
          <a:stretch>
            <a:fillRect/>
          </a:stretch>
        </p:blipFill>
        <p:spPr>
          <a:xfrm>
            <a:off x="304800" y="1433725"/>
            <a:ext cx="6019800" cy="1066800"/>
          </a:xfrm>
          <a:prstGeom prst="rect">
            <a:avLst/>
          </a:prstGeom>
          <a:noFill/>
          <a:ln>
            <a:noFill/>
          </a:ln>
        </p:spPr>
      </p:pic>
      <p:pic>
        <p:nvPicPr>
          <p:cNvPr id="644" name="Google Shape;644;p67"/>
          <p:cNvPicPr preferRelativeResize="0"/>
          <p:nvPr/>
        </p:nvPicPr>
        <p:blipFill>
          <a:blip r:embed="rId4">
            <a:alphaModFix/>
          </a:blip>
          <a:stretch>
            <a:fillRect/>
          </a:stretch>
        </p:blipFill>
        <p:spPr>
          <a:xfrm>
            <a:off x="990600" y="2805325"/>
            <a:ext cx="6153150" cy="3924300"/>
          </a:xfrm>
          <a:prstGeom prst="rect">
            <a:avLst/>
          </a:prstGeom>
          <a:noFill/>
          <a:ln>
            <a:noFill/>
          </a:ln>
        </p:spPr>
      </p:pic>
      <p:sp>
        <p:nvSpPr>
          <p:cNvPr id="645" name="Google Shape;645;p67"/>
          <p:cNvSpPr/>
          <p:nvPr/>
        </p:nvSpPr>
        <p:spPr>
          <a:xfrm>
            <a:off x="730775" y="3991125"/>
            <a:ext cx="7265700" cy="273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8"/>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for w1</a:t>
            </a:r>
            <a:endParaRPr/>
          </a:p>
        </p:txBody>
      </p:sp>
      <p:pic>
        <p:nvPicPr>
          <p:cNvPr id="652" name="Google Shape;652;p68"/>
          <p:cNvPicPr preferRelativeResize="0"/>
          <p:nvPr/>
        </p:nvPicPr>
        <p:blipFill>
          <a:blip r:embed="rId3">
            <a:alphaModFix/>
          </a:blip>
          <a:stretch>
            <a:fillRect/>
          </a:stretch>
        </p:blipFill>
        <p:spPr>
          <a:xfrm>
            <a:off x="304800" y="1433725"/>
            <a:ext cx="6019800" cy="1066800"/>
          </a:xfrm>
          <a:prstGeom prst="rect">
            <a:avLst/>
          </a:prstGeom>
          <a:noFill/>
          <a:ln>
            <a:noFill/>
          </a:ln>
        </p:spPr>
      </p:pic>
      <p:pic>
        <p:nvPicPr>
          <p:cNvPr id="653" name="Google Shape;653;p68"/>
          <p:cNvPicPr preferRelativeResize="0"/>
          <p:nvPr/>
        </p:nvPicPr>
        <p:blipFill>
          <a:blip r:embed="rId4">
            <a:alphaModFix/>
          </a:blip>
          <a:stretch>
            <a:fillRect/>
          </a:stretch>
        </p:blipFill>
        <p:spPr>
          <a:xfrm>
            <a:off x="990600" y="2805325"/>
            <a:ext cx="6153150" cy="3924300"/>
          </a:xfrm>
          <a:prstGeom prst="rect">
            <a:avLst/>
          </a:prstGeom>
          <a:noFill/>
          <a:ln>
            <a:noFill/>
          </a:ln>
        </p:spPr>
      </p:pic>
      <p:sp>
        <p:nvSpPr>
          <p:cNvPr id="654" name="Google Shape;654;p68"/>
          <p:cNvSpPr/>
          <p:nvPr/>
        </p:nvSpPr>
        <p:spPr>
          <a:xfrm>
            <a:off x="730775" y="5073225"/>
            <a:ext cx="7265700" cy="165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9"/>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for w1</a:t>
            </a:r>
            <a:endParaRPr/>
          </a:p>
        </p:txBody>
      </p:sp>
      <p:pic>
        <p:nvPicPr>
          <p:cNvPr id="661" name="Google Shape;661;p69"/>
          <p:cNvPicPr preferRelativeResize="0"/>
          <p:nvPr/>
        </p:nvPicPr>
        <p:blipFill>
          <a:blip r:embed="rId3">
            <a:alphaModFix/>
          </a:blip>
          <a:stretch>
            <a:fillRect/>
          </a:stretch>
        </p:blipFill>
        <p:spPr>
          <a:xfrm>
            <a:off x="304800" y="1433725"/>
            <a:ext cx="6019800" cy="1066800"/>
          </a:xfrm>
          <a:prstGeom prst="rect">
            <a:avLst/>
          </a:prstGeom>
          <a:noFill/>
          <a:ln>
            <a:noFill/>
          </a:ln>
        </p:spPr>
      </p:pic>
      <p:pic>
        <p:nvPicPr>
          <p:cNvPr id="662" name="Google Shape;662;p69"/>
          <p:cNvPicPr preferRelativeResize="0"/>
          <p:nvPr/>
        </p:nvPicPr>
        <p:blipFill>
          <a:blip r:embed="rId4">
            <a:alphaModFix/>
          </a:blip>
          <a:stretch>
            <a:fillRect/>
          </a:stretch>
        </p:blipFill>
        <p:spPr>
          <a:xfrm>
            <a:off x="990600" y="2805325"/>
            <a:ext cx="6153150" cy="3924300"/>
          </a:xfrm>
          <a:prstGeom prst="rect">
            <a:avLst/>
          </a:prstGeom>
          <a:noFill/>
          <a:ln>
            <a:noFill/>
          </a:ln>
        </p:spPr>
      </p:pic>
      <p:sp>
        <p:nvSpPr>
          <p:cNvPr id="663" name="Google Shape;663;p69"/>
          <p:cNvSpPr/>
          <p:nvPr/>
        </p:nvSpPr>
        <p:spPr>
          <a:xfrm>
            <a:off x="730775" y="6113175"/>
            <a:ext cx="7265700" cy="61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How Does Learning Work?</a:t>
            </a:r>
            <a:endParaRPr/>
          </a:p>
        </p:txBody>
      </p:sp>
      <p:sp>
        <p:nvSpPr>
          <p:cNvPr id="112" name="Google Shape;112;p16"/>
          <p:cNvSpPr/>
          <p:nvPr/>
        </p:nvSpPr>
        <p:spPr>
          <a:xfrm>
            <a:off x="3433516" y="2910600"/>
            <a:ext cx="2016300" cy="671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Size</a:t>
            </a:r>
            <a:endParaRPr b="0" i="0" sz="1800" u="none" cap="none" strike="noStrike">
              <a:latin typeface="Arial"/>
              <a:ea typeface="Arial"/>
              <a:cs typeface="Arial"/>
              <a:sym typeface="Arial"/>
            </a:endParaRPr>
          </a:p>
        </p:txBody>
      </p:sp>
      <p:sp>
        <p:nvSpPr>
          <p:cNvPr id="113" name="Google Shape;113;p16"/>
          <p:cNvSpPr/>
          <p:nvPr/>
        </p:nvSpPr>
        <p:spPr>
          <a:xfrm>
            <a:off x="1595648" y="4313763"/>
            <a:ext cx="2016300" cy="671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HP</a:t>
            </a:r>
            <a:endParaRPr b="0" i="0" sz="1800" u="none" cap="none" strike="noStrike">
              <a:latin typeface="Arial"/>
              <a:ea typeface="Arial"/>
              <a:cs typeface="Arial"/>
              <a:sym typeface="Arial"/>
            </a:endParaRPr>
          </a:p>
        </p:txBody>
      </p:sp>
      <p:sp>
        <p:nvSpPr>
          <p:cNvPr id="114" name="Google Shape;114;p16"/>
          <p:cNvSpPr/>
          <p:nvPr/>
        </p:nvSpPr>
        <p:spPr>
          <a:xfrm>
            <a:off x="5028988" y="4313763"/>
            <a:ext cx="2016300" cy="671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Luxury?</a:t>
            </a:r>
            <a:endParaRPr b="0" i="0" sz="1800" u="none" cap="none" strike="noStrike">
              <a:latin typeface="Arial"/>
              <a:ea typeface="Arial"/>
              <a:cs typeface="Arial"/>
              <a:sym typeface="Arial"/>
            </a:endParaRPr>
          </a:p>
        </p:txBody>
      </p:sp>
      <p:sp>
        <p:nvSpPr>
          <p:cNvPr id="115" name="Google Shape;115;p16"/>
          <p:cNvSpPr/>
          <p:nvPr/>
        </p:nvSpPr>
        <p:spPr>
          <a:xfrm>
            <a:off x="4442173" y="3582648"/>
            <a:ext cx="1594080" cy="730512"/>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116" name="Google Shape;116;p16"/>
          <p:cNvSpPr/>
          <p:nvPr/>
        </p:nvSpPr>
        <p:spPr>
          <a:xfrm flipH="1">
            <a:off x="2601367" y="3582648"/>
            <a:ext cx="1837188" cy="730512"/>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117" name="Google Shape;117;p16"/>
          <p:cNvSpPr/>
          <p:nvPr/>
        </p:nvSpPr>
        <p:spPr>
          <a:xfrm>
            <a:off x="2566631" y="3658848"/>
            <a:ext cx="1594200" cy="49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small</a:t>
            </a:r>
            <a:endParaRPr b="0" i="0" sz="1800" u="none" cap="none" strike="noStrike">
              <a:latin typeface="Arial"/>
              <a:ea typeface="Arial"/>
              <a:cs typeface="Arial"/>
              <a:sym typeface="Arial"/>
            </a:endParaRPr>
          </a:p>
        </p:txBody>
      </p:sp>
      <p:sp>
        <p:nvSpPr>
          <p:cNvPr id="118" name="Google Shape;118;p16"/>
          <p:cNvSpPr/>
          <p:nvPr/>
        </p:nvSpPr>
        <p:spPr>
          <a:xfrm>
            <a:off x="5323706" y="3658848"/>
            <a:ext cx="1594200" cy="49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large</a:t>
            </a:r>
            <a:endParaRPr b="0" i="0" sz="1800" u="none" cap="none" strike="noStrike">
              <a:latin typeface="Arial"/>
              <a:ea typeface="Arial"/>
              <a:cs typeface="Arial"/>
              <a:sym typeface="Arial"/>
            </a:endParaRPr>
          </a:p>
        </p:txBody>
      </p:sp>
      <p:sp>
        <p:nvSpPr>
          <p:cNvPr id="119" name="Google Shape;119;p16"/>
          <p:cNvSpPr/>
          <p:nvPr/>
        </p:nvSpPr>
        <p:spPr>
          <a:xfrm>
            <a:off x="6037645" y="4985811"/>
            <a:ext cx="1337148" cy="724464"/>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120" name="Google Shape;120;p16"/>
          <p:cNvSpPr/>
          <p:nvPr/>
        </p:nvSpPr>
        <p:spPr>
          <a:xfrm>
            <a:off x="6932700" y="4985811"/>
            <a:ext cx="1594200" cy="49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yes</a:t>
            </a:r>
            <a:endParaRPr b="0" i="0" sz="1800" u="none" cap="none" strike="noStrike">
              <a:latin typeface="Arial"/>
              <a:ea typeface="Arial"/>
              <a:cs typeface="Arial"/>
              <a:sym typeface="Arial"/>
            </a:endParaRPr>
          </a:p>
        </p:txBody>
      </p:sp>
      <p:sp>
        <p:nvSpPr>
          <p:cNvPr id="121" name="Google Shape;121;p16"/>
          <p:cNvSpPr/>
          <p:nvPr/>
        </p:nvSpPr>
        <p:spPr>
          <a:xfrm>
            <a:off x="2604305" y="4985811"/>
            <a:ext cx="1502928" cy="788346"/>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122" name="Google Shape;122;p16"/>
          <p:cNvSpPr/>
          <p:nvPr/>
        </p:nvSpPr>
        <p:spPr>
          <a:xfrm>
            <a:off x="3409638" y="4985811"/>
            <a:ext cx="1594200" cy="49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&gt;250</a:t>
            </a:r>
            <a:endParaRPr b="0" i="0" sz="1800" u="none" cap="none" strike="noStrike">
              <a:latin typeface="Arial"/>
              <a:ea typeface="Arial"/>
              <a:cs typeface="Arial"/>
              <a:sym typeface="Arial"/>
            </a:endParaRPr>
          </a:p>
        </p:txBody>
      </p:sp>
      <p:sp>
        <p:nvSpPr>
          <p:cNvPr id="123" name="Google Shape;123;p16"/>
          <p:cNvSpPr/>
          <p:nvPr/>
        </p:nvSpPr>
        <p:spPr>
          <a:xfrm>
            <a:off x="7019847" y="1644850"/>
            <a:ext cx="1837200" cy="6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rgbClr val="875E01"/>
                </a:solidFill>
              </a:rPr>
              <a:t>[</a:t>
            </a:r>
            <a:r>
              <a:rPr b="1" i="1" lang="en-US" sz="2400" u="none" cap="none" strike="noStrike">
                <a:solidFill>
                  <a:srgbClr val="875E01"/>
                </a:solidFill>
              </a:rPr>
              <a:t>Logic</a:t>
            </a:r>
            <a:r>
              <a:rPr b="1" i="0" lang="en-US" sz="2400" u="none" cap="none" strike="noStrike">
                <a:solidFill>
                  <a:srgbClr val="875E01"/>
                </a:solidFill>
              </a:rPr>
              <a:t>]</a:t>
            </a:r>
            <a:endParaRPr b="1" i="0" sz="2400" u="none" cap="none" strike="noStrike">
              <a:solidFill>
                <a:srgbClr val="875E01"/>
              </a:solidFill>
            </a:endParaRPr>
          </a:p>
        </p:txBody>
      </p:sp>
      <p:cxnSp>
        <p:nvCxnSpPr>
          <p:cNvPr id="124" name="Google Shape;124;p16"/>
          <p:cNvCxnSpPr>
            <a:stCxn id="125" idx="3"/>
            <a:endCxn id="112" idx="0"/>
          </p:cNvCxnSpPr>
          <p:nvPr/>
        </p:nvCxnSpPr>
        <p:spPr>
          <a:xfrm>
            <a:off x="2189866" y="2021700"/>
            <a:ext cx="2251800" cy="888900"/>
          </a:xfrm>
          <a:prstGeom prst="bentConnector2">
            <a:avLst/>
          </a:prstGeom>
          <a:noFill/>
          <a:ln cap="flat" cmpd="sng" w="9525">
            <a:solidFill>
              <a:schemeClr val="dk2"/>
            </a:solidFill>
            <a:prstDash val="dash"/>
            <a:round/>
            <a:headEnd len="med" w="med" type="none"/>
            <a:tailEnd len="med" w="med" type="triangle"/>
          </a:ln>
        </p:spPr>
      </p:cxnSp>
      <p:pic>
        <p:nvPicPr>
          <p:cNvPr id="126" name="Google Shape;126;p16"/>
          <p:cNvPicPr preferRelativeResize="0"/>
          <p:nvPr/>
        </p:nvPicPr>
        <p:blipFill>
          <a:blip r:embed="rId3">
            <a:alphaModFix/>
          </a:blip>
          <a:stretch>
            <a:fillRect/>
          </a:stretch>
        </p:blipFill>
        <p:spPr>
          <a:xfrm>
            <a:off x="226275" y="1346600"/>
            <a:ext cx="1556661" cy="805429"/>
          </a:xfrm>
          <a:prstGeom prst="rect">
            <a:avLst/>
          </a:prstGeom>
          <a:noFill/>
          <a:ln>
            <a:noFill/>
          </a:ln>
        </p:spPr>
      </p:pic>
      <p:pic>
        <p:nvPicPr>
          <p:cNvPr id="127" name="Google Shape;127;p16"/>
          <p:cNvPicPr preferRelativeResize="0"/>
          <p:nvPr/>
        </p:nvPicPr>
        <p:blipFill>
          <a:blip r:embed="rId4">
            <a:alphaModFix/>
          </a:blip>
          <a:stretch>
            <a:fillRect/>
          </a:stretch>
        </p:blipFill>
        <p:spPr>
          <a:xfrm>
            <a:off x="435271" y="1812673"/>
            <a:ext cx="1441088" cy="729499"/>
          </a:xfrm>
          <a:prstGeom prst="rect">
            <a:avLst/>
          </a:prstGeom>
          <a:noFill/>
          <a:ln>
            <a:noFill/>
          </a:ln>
        </p:spPr>
      </p:pic>
      <p:pic>
        <p:nvPicPr>
          <p:cNvPr id="128" name="Google Shape;128;p16"/>
          <p:cNvPicPr preferRelativeResize="0"/>
          <p:nvPr/>
        </p:nvPicPr>
        <p:blipFill rotWithShape="1">
          <a:blip r:embed="rId5">
            <a:alphaModFix/>
          </a:blip>
          <a:srcRect b="0" l="0" r="0" t="0"/>
          <a:stretch/>
        </p:blipFill>
        <p:spPr>
          <a:xfrm>
            <a:off x="577614" y="2334276"/>
            <a:ext cx="1556660" cy="729500"/>
          </a:xfrm>
          <a:prstGeom prst="rect">
            <a:avLst/>
          </a:prstGeom>
          <a:noFill/>
          <a:ln>
            <a:noFill/>
          </a:ln>
        </p:spPr>
      </p:pic>
      <p:pic>
        <p:nvPicPr>
          <p:cNvPr id="129" name="Google Shape;129;p16"/>
          <p:cNvPicPr preferRelativeResize="0"/>
          <p:nvPr/>
        </p:nvPicPr>
        <p:blipFill>
          <a:blip r:embed="rId6">
            <a:alphaModFix/>
          </a:blip>
          <a:stretch>
            <a:fillRect/>
          </a:stretch>
        </p:blipFill>
        <p:spPr>
          <a:xfrm>
            <a:off x="748794" y="2912682"/>
            <a:ext cx="1441081" cy="66996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0"/>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for w1</a:t>
            </a:r>
            <a:endParaRPr/>
          </a:p>
        </p:txBody>
      </p:sp>
      <p:pic>
        <p:nvPicPr>
          <p:cNvPr id="670" name="Google Shape;670;p70"/>
          <p:cNvPicPr preferRelativeResize="0"/>
          <p:nvPr/>
        </p:nvPicPr>
        <p:blipFill>
          <a:blip r:embed="rId3">
            <a:alphaModFix/>
          </a:blip>
          <a:stretch>
            <a:fillRect/>
          </a:stretch>
        </p:blipFill>
        <p:spPr>
          <a:xfrm>
            <a:off x="304800" y="1433725"/>
            <a:ext cx="6019800" cy="1066800"/>
          </a:xfrm>
          <a:prstGeom prst="rect">
            <a:avLst/>
          </a:prstGeom>
          <a:noFill/>
          <a:ln>
            <a:noFill/>
          </a:ln>
        </p:spPr>
      </p:pic>
      <p:pic>
        <p:nvPicPr>
          <p:cNvPr id="671" name="Google Shape;671;p70"/>
          <p:cNvPicPr preferRelativeResize="0"/>
          <p:nvPr/>
        </p:nvPicPr>
        <p:blipFill>
          <a:blip r:embed="rId4">
            <a:alphaModFix/>
          </a:blip>
          <a:stretch>
            <a:fillRect/>
          </a:stretch>
        </p:blipFill>
        <p:spPr>
          <a:xfrm>
            <a:off x="990600" y="2805325"/>
            <a:ext cx="6153150" cy="39243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71"/>
          <p:cNvPicPr preferRelativeResize="0"/>
          <p:nvPr/>
        </p:nvPicPr>
        <p:blipFill>
          <a:blip r:embed="rId3">
            <a:alphaModFix/>
          </a:blip>
          <a:stretch>
            <a:fillRect/>
          </a:stretch>
        </p:blipFill>
        <p:spPr>
          <a:xfrm>
            <a:off x="1067268" y="2829840"/>
            <a:ext cx="6096000" cy="3943350"/>
          </a:xfrm>
          <a:prstGeom prst="rect">
            <a:avLst/>
          </a:prstGeom>
          <a:noFill/>
          <a:ln>
            <a:noFill/>
          </a:ln>
        </p:spPr>
      </p:pic>
      <p:sp>
        <p:nvSpPr>
          <p:cNvPr id="678" name="Google Shape;678;p71"/>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for w0</a:t>
            </a:r>
            <a:endParaRPr/>
          </a:p>
        </p:txBody>
      </p:sp>
      <p:pic>
        <p:nvPicPr>
          <p:cNvPr id="679" name="Google Shape;679;p71"/>
          <p:cNvPicPr preferRelativeResize="0"/>
          <p:nvPr/>
        </p:nvPicPr>
        <p:blipFill>
          <a:blip r:embed="rId4">
            <a:alphaModFix/>
          </a:blip>
          <a:stretch>
            <a:fillRect/>
          </a:stretch>
        </p:blipFill>
        <p:spPr>
          <a:xfrm>
            <a:off x="304800" y="1433725"/>
            <a:ext cx="6019800" cy="1066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2"/>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 algorithm</a:t>
            </a:r>
            <a:endParaRPr/>
          </a:p>
        </p:txBody>
      </p:sp>
      <p:pic>
        <p:nvPicPr>
          <p:cNvPr id="686" name="Google Shape;686;p72"/>
          <p:cNvPicPr preferRelativeResize="0"/>
          <p:nvPr/>
        </p:nvPicPr>
        <p:blipFill>
          <a:blip r:embed="rId3">
            <a:alphaModFix/>
          </a:blip>
          <a:stretch>
            <a:fillRect/>
          </a:stretch>
        </p:blipFill>
        <p:spPr>
          <a:xfrm>
            <a:off x="152400" y="1371600"/>
            <a:ext cx="6134100" cy="2343150"/>
          </a:xfrm>
          <a:prstGeom prst="rect">
            <a:avLst/>
          </a:prstGeom>
          <a:noFill/>
          <a:ln>
            <a:noFill/>
          </a:ln>
        </p:spPr>
      </p:pic>
      <p:pic>
        <p:nvPicPr>
          <p:cNvPr id="687" name="Google Shape;687;p72"/>
          <p:cNvPicPr preferRelativeResize="0"/>
          <p:nvPr/>
        </p:nvPicPr>
        <p:blipFill>
          <a:blip r:embed="rId4">
            <a:alphaModFix/>
          </a:blip>
          <a:stretch>
            <a:fillRect/>
          </a:stretch>
        </p:blipFill>
        <p:spPr>
          <a:xfrm>
            <a:off x="4681349" y="3714750"/>
            <a:ext cx="4415675" cy="3033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3"/>
          <p:cNvSpPr txBox="1"/>
          <p:nvPr>
            <p:ph idx="1" type="body"/>
          </p:nvPr>
        </p:nvSpPr>
        <p:spPr>
          <a:xfrm>
            <a:off x="722313" y="2057400"/>
            <a:ext cx="7772400" cy="1500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Gradient Descent: Derivation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4"/>
          <p:cNvSpPr txBox="1"/>
          <p:nvPr>
            <p:ph type="ctrTitle"/>
          </p:nvPr>
        </p:nvSpPr>
        <p:spPr>
          <a:xfrm>
            <a:off x="685800" y="1143000"/>
            <a:ext cx="7772400" cy="158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Gradient Descent: In Practice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5"/>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704" name="Google Shape;704;p75"/>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t/>
            </a:r>
            <a:endParaRPr sz="2400">
              <a:solidFill>
                <a:srgbClr val="595959"/>
              </a:solidFill>
              <a:latin typeface="Google Sans"/>
              <a:ea typeface="Google Sans"/>
              <a:cs typeface="Google Sans"/>
              <a:sym typeface="Google Sans"/>
            </a:endParaRPr>
          </a:p>
        </p:txBody>
      </p:sp>
      <p:sp>
        <p:nvSpPr>
          <p:cNvPr id="705" name="Google Shape;705;p75"/>
          <p:cNvSpPr/>
          <p:nvPr/>
        </p:nvSpPr>
        <p:spPr>
          <a:xfrm>
            <a:off x="7402150" y="1578850"/>
            <a:ext cx="10512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6"/>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Gradient Descent: estimate gradient from all data</a:t>
            </a:r>
            <a:endParaRPr sz="2400">
              <a:solidFill>
                <a:srgbClr val="595959"/>
              </a:solidFill>
            </a:endParaRPr>
          </a:p>
        </p:txBody>
      </p:sp>
      <p:sp>
        <p:nvSpPr>
          <p:cNvPr id="712" name="Google Shape;712;p76"/>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713" name="Google Shape;713;p76"/>
          <p:cNvSpPr/>
          <p:nvPr/>
        </p:nvSpPr>
        <p:spPr>
          <a:xfrm>
            <a:off x="7402150" y="1578850"/>
            <a:ext cx="10512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
        <p:nvSpPr>
          <p:cNvPr id="714" name="Google Shape;714;p76"/>
          <p:cNvSpPr/>
          <p:nvPr/>
        </p:nvSpPr>
        <p:spPr>
          <a:xfrm>
            <a:off x="7251500" y="1657275"/>
            <a:ext cx="1293000" cy="471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7"/>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721" name="Google Shape;721;p77"/>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Gradient Descent: estimate gradient from all data</a:t>
            </a:r>
            <a:endParaRPr sz="2400">
              <a:solidFill>
                <a:srgbClr val="595959"/>
              </a:solidFill>
            </a:endParaRPr>
          </a:p>
          <a:p>
            <a:pPr indent="-381000" lvl="1" marL="914400" rtl="0" algn="l">
              <a:lnSpc>
                <a:spcPct val="115000"/>
              </a:lnSpc>
              <a:spcBef>
                <a:spcPts val="1000"/>
              </a:spcBef>
              <a:spcAft>
                <a:spcPts val="0"/>
              </a:spcAft>
              <a:buClr>
                <a:srgbClr val="595959"/>
              </a:buClr>
              <a:buSzPts val="2400"/>
              <a:buFont typeface="Arial"/>
              <a:buChar char="○"/>
            </a:pPr>
            <a:r>
              <a:rPr lang="en-US" sz="2400">
                <a:solidFill>
                  <a:srgbClr val="595959"/>
                </a:solidFill>
              </a:rPr>
              <a:t>Inefficient for large datasets</a:t>
            </a:r>
            <a:endParaRPr sz="2400">
              <a:solidFill>
                <a:srgbClr val="595959"/>
              </a:solidFill>
            </a:endParaRPr>
          </a:p>
          <a:p>
            <a:pPr indent="-381000" lvl="1" marL="914400" rtl="0" algn="l">
              <a:lnSpc>
                <a:spcPct val="115000"/>
              </a:lnSpc>
              <a:spcBef>
                <a:spcPts val="1000"/>
              </a:spcBef>
              <a:spcAft>
                <a:spcPts val="1000"/>
              </a:spcAft>
              <a:buClr>
                <a:srgbClr val="595959"/>
              </a:buClr>
              <a:buSzPts val="2400"/>
              <a:buFont typeface="Arial"/>
              <a:buChar char="○"/>
            </a:pPr>
            <a:r>
              <a:rPr lang="en-US" sz="2400">
                <a:solidFill>
                  <a:srgbClr val="595959"/>
                </a:solidFill>
              </a:rPr>
              <a:t>Unnecessarily precise estimate of gradient</a:t>
            </a:r>
            <a:endParaRPr sz="2400">
              <a:solidFill>
                <a:srgbClr val="595959"/>
              </a:solidFill>
            </a:endParaRPr>
          </a:p>
        </p:txBody>
      </p:sp>
      <p:sp>
        <p:nvSpPr>
          <p:cNvPr id="722" name="Google Shape;722;p77"/>
          <p:cNvSpPr/>
          <p:nvPr/>
        </p:nvSpPr>
        <p:spPr>
          <a:xfrm>
            <a:off x="7402150" y="1578850"/>
            <a:ext cx="10512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
        <p:nvSpPr>
          <p:cNvPr id="723" name="Google Shape;723;p77"/>
          <p:cNvSpPr/>
          <p:nvPr/>
        </p:nvSpPr>
        <p:spPr>
          <a:xfrm>
            <a:off x="7251500" y="1657275"/>
            <a:ext cx="1293000" cy="471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8"/>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730" name="Google Shape;730;p78"/>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GD: estimate gradient from all data</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SGD: estimate gradient from 1 example</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
        <p:nvSpPr>
          <p:cNvPr id="731" name="Google Shape;731;p78"/>
          <p:cNvSpPr/>
          <p:nvPr/>
        </p:nvSpPr>
        <p:spPr>
          <a:xfrm>
            <a:off x="7402150" y="1578850"/>
            <a:ext cx="10578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
        <p:nvSpPr>
          <p:cNvPr id="732" name="Google Shape;732;p78"/>
          <p:cNvSpPr/>
          <p:nvPr/>
        </p:nvSpPr>
        <p:spPr>
          <a:xfrm>
            <a:off x="7321747" y="2525378"/>
            <a:ext cx="1222800" cy="201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8"/>
          <p:cNvSpPr txBox="1"/>
          <p:nvPr/>
        </p:nvSpPr>
        <p:spPr>
          <a:xfrm>
            <a:off x="8583708" y="2435650"/>
            <a:ext cx="2142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Google Sans"/>
                <a:ea typeface="Google Sans"/>
                <a:cs typeface="Google Sans"/>
                <a:sym typeface="Google Sans"/>
              </a:rPr>
              <a:t>1</a:t>
            </a:r>
            <a:endParaRPr sz="2100">
              <a:latin typeface="Google Sans"/>
              <a:ea typeface="Google Sans"/>
              <a:cs typeface="Google Sans"/>
              <a:sym typeface="Google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9"/>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740" name="Google Shape;740;p79"/>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GD: estimate gradient from all data</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SGD: estimate gradient from 1 example</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
        <p:nvSpPr>
          <p:cNvPr id="741" name="Google Shape;741;p79"/>
          <p:cNvSpPr/>
          <p:nvPr/>
        </p:nvSpPr>
        <p:spPr>
          <a:xfrm>
            <a:off x="7402150" y="1578850"/>
            <a:ext cx="10578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
        <p:nvSpPr>
          <p:cNvPr id="742" name="Google Shape;742;p79"/>
          <p:cNvSpPr/>
          <p:nvPr/>
        </p:nvSpPr>
        <p:spPr>
          <a:xfrm>
            <a:off x="7321747" y="5039978"/>
            <a:ext cx="1222800" cy="201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9"/>
          <p:cNvSpPr txBox="1"/>
          <p:nvPr/>
        </p:nvSpPr>
        <p:spPr>
          <a:xfrm>
            <a:off x="8583708" y="4950250"/>
            <a:ext cx="2142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Google Sans"/>
                <a:ea typeface="Google Sans"/>
                <a:cs typeface="Google Sans"/>
                <a:sym typeface="Google Sans"/>
              </a:rPr>
              <a:t>2</a:t>
            </a:r>
            <a:endParaRPr sz="2100">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How Does Learning Work?</a:t>
            </a:r>
            <a:endParaRPr/>
          </a:p>
        </p:txBody>
      </p:sp>
      <p:sp>
        <p:nvSpPr>
          <p:cNvPr id="136" name="Google Shape;136;p17"/>
          <p:cNvSpPr/>
          <p:nvPr/>
        </p:nvSpPr>
        <p:spPr>
          <a:xfrm>
            <a:off x="6465376" y="1644850"/>
            <a:ext cx="2391600" cy="6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2400" u="none" cap="none" strike="noStrike">
                <a:solidFill>
                  <a:srgbClr val="875E01"/>
                </a:solidFill>
              </a:rPr>
              <a:t>[</a:t>
            </a:r>
            <a:r>
              <a:rPr b="1" i="1" lang="en-US" sz="2400">
                <a:solidFill>
                  <a:srgbClr val="875E01"/>
                </a:solidFill>
              </a:rPr>
              <a:t>Optimization</a:t>
            </a:r>
            <a:r>
              <a:rPr b="1" i="0" lang="en-US" sz="2400" u="none" cap="none" strike="noStrike">
                <a:solidFill>
                  <a:srgbClr val="875E01"/>
                </a:solidFill>
              </a:rPr>
              <a:t>]</a:t>
            </a:r>
            <a:endParaRPr b="1" i="0" sz="2400" u="none" cap="none" strike="noStrike">
              <a:solidFill>
                <a:srgbClr val="875E01"/>
              </a:solidFill>
            </a:endParaRPr>
          </a:p>
        </p:txBody>
      </p:sp>
      <p:cxnSp>
        <p:nvCxnSpPr>
          <p:cNvPr id="137" name="Google Shape;137;p17"/>
          <p:cNvCxnSpPr>
            <a:stCxn id="138" idx="3"/>
            <a:endCxn id="139" idx="0"/>
          </p:cNvCxnSpPr>
          <p:nvPr/>
        </p:nvCxnSpPr>
        <p:spPr>
          <a:xfrm>
            <a:off x="2189812" y="2021875"/>
            <a:ext cx="2252100" cy="929400"/>
          </a:xfrm>
          <a:prstGeom prst="bentConnector2">
            <a:avLst/>
          </a:prstGeom>
          <a:noFill/>
          <a:ln cap="flat" cmpd="sng" w="9525">
            <a:solidFill>
              <a:schemeClr val="dk2"/>
            </a:solidFill>
            <a:prstDash val="dash"/>
            <a:round/>
            <a:headEnd len="med" w="med" type="none"/>
            <a:tailEnd len="med" w="med" type="triangle"/>
          </a:ln>
        </p:spPr>
      </p:cxnSp>
      <p:pic>
        <p:nvPicPr>
          <p:cNvPr id="139" name="Google Shape;139;p17"/>
          <p:cNvPicPr preferRelativeResize="0"/>
          <p:nvPr/>
        </p:nvPicPr>
        <p:blipFill rotWithShape="1">
          <a:blip r:embed="rId3">
            <a:alphaModFix/>
          </a:blip>
          <a:srcRect b="0" l="0" r="0" t="0"/>
          <a:stretch/>
        </p:blipFill>
        <p:spPr>
          <a:xfrm>
            <a:off x="1271850" y="2951275"/>
            <a:ext cx="6340125" cy="3300625"/>
          </a:xfrm>
          <a:prstGeom prst="rect">
            <a:avLst/>
          </a:prstGeom>
          <a:noFill/>
          <a:ln>
            <a:noFill/>
          </a:ln>
        </p:spPr>
      </p:pic>
      <p:sp>
        <p:nvSpPr>
          <p:cNvPr id="140" name="Google Shape;140;p17"/>
          <p:cNvSpPr/>
          <p:nvPr/>
        </p:nvSpPr>
        <p:spPr>
          <a:xfrm>
            <a:off x="3409547" y="5735750"/>
            <a:ext cx="665400" cy="295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Size</a:t>
            </a:r>
            <a:endParaRPr b="0" i="0" sz="1800" u="none" cap="none" strike="noStrike">
              <a:latin typeface="Arial"/>
              <a:ea typeface="Arial"/>
              <a:cs typeface="Arial"/>
              <a:sym typeface="Arial"/>
            </a:endParaRPr>
          </a:p>
        </p:txBody>
      </p:sp>
      <p:sp>
        <p:nvSpPr>
          <p:cNvPr id="141" name="Google Shape;141;p17"/>
          <p:cNvSpPr/>
          <p:nvPr/>
        </p:nvSpPr>
        <p:spPr>
          <a:xfrm>
            <a:off x="6686280" y="5450040"/>
            <a:ext cx="665400" cy="295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HP</a:t>
            </a:r>
            <a:endParaRPr b="0" i="0" sz="1800" u="none" cap="none" strike="noStrike">
              <a:latin typeface="Arial"/>
              <a:ea typeface="Arial"/>
              <a:cs typeface="Arial"/>
              <a:sym typeface="Arial"/>
            </a:endParaRPr>
          </a:p>
        </p:txBody>
      </p:sp>
      <p:sp>
        <p:nvSpPr>
          <p:cNvPr id="142" name="Google Shape;142;p17"/>
          <p:cNvSpPr/>
          <p:nvPr/>
        </p:nvSpPr>
        <p:spPr>
          <a:xfrm>
            <a:off x="1204075" y="4745150"/>
            <a:ext cx="739200" cy="295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US" sz="1800"/>
              <a:t>Loss</a:t>
            </a:r>
            <a:endParaRPr b="0" i="0" sz="1800" u="none" cap="none" strike="noStrike">
              <a:latin typeface="Arial"/>
              <a:ea typeface="Arial"/>
              <a:cs typeface="Arial"/>
              <a:sym typeface="Arial"/>
            </a:endParaRPr>
          </a:p>
        </p:txBody>
      </p:sp>
      <p:pic>
        <p:nvPicPr>
          <p:cNvPr id="143" name="Google Shape;143;p17"/>
          <p:cNvPicPr preferRelativeResize="0"/>
          <p:nvPr/>
        </p:nvPicPr>
        <p:blipFill>
          <a:blip r:embed="rId4">
            <a:alphaModFix/>
          </a:blip>
          <a:stretch>
            <a:fillRect/>
          </a:stretch>
        </p:blipFill>
        <p:spPr>
          <a:xfrm>
            <a:off x="226275" y="1346600"/>
            <a:ext cx="1556661" cy="805429"/>
          </a:xfrm>
          <a:prstGeom prst="rect">
            <a:avLst/>
          </a:prstGeom>
          <a:noFill/>
          <a:ln>
            <a:noFill/>
          </a:ln>
        </p:spPr>
      </p:pic>
      <p:pic>
        <p:nvPicPr>
          <p:cNvPr id="144" name="Google Shape;144;p17"/>
          <p:cNvPicPr preferRelativeResize="0"/>
          <p:nvPr/>
        </p:nvPicPr>
        <p:blipFill>
          <a:blip r:embed="rId5">
            <a:alphaModFix/>
          </a:blip>
          <a:stretch>
            <a:fillRect/>
          </a:stretch>
        </p:blipFill>
        <p:spPr>
          <a:xfrm>
            <a:off x="435271" y="1812673"/>
            <a:ext cx="1441088" cy="729499"/>
          </a:xfrm>
          <a:prstGeom prst="rect">
            <a:avLst/>
          </a:prstGeom>
          <a:noFill/>
          <a:ln>
            <a:noFill/>
          </a:ln>
        </p:spPr>
      </p:pic>
      <p:pic>
        <p:nvPicPr>
          <p:cNvPr id="145" name="Google Shape;145;p17"/>
          <p:cNvPicPr preferRelativeResize="0"/>
          <p:nvPr/>
        </p:nvPicPr>
        <p:blipFill rotWithShape="1">
          <a:blip r:embed="rId6">
            <a:alphaModFix/>
          </a:blip>
          <a:srcRect b="0" l="0" r="0" t="0"/>
          <a:stretch/>
        </p:blipFill>
        <p:spPr>
          <a:xfrm>
            <a:off x="577614" y="2334276"/>
            <a:ext cx="1556660" cy="729500"/>
          </a:xfrm>
          <a:prstGeom prst="rect">
            <a:avLst/>
          </a:prstGeom>
          <a:noFill/>
          <a:ln>
            <a:noFill/>
          </a:ln>
        </p:spPr>
      </p:pic>
      <p:pic>
        <p:nvPicPr>
          <p:cNvPr id="146" name="Google Shape;146;p17"/>
          <p:cNvPicPr preferRelativeResize="0"/>
          <p:nvPr/>
        </p:nvPicPr>
        <p:blipFill>
          <a:blip r:embed="rId7">
            <a:alphaModFix/>
          </a:blip>
          <a:stretch>
            <a:fillRect/>
          </a:stretch>
        </p:blipFill>
        <p:spPr>
          <a:xfrm>
            <a:off x="748794" y="2912682"/>
            <a:ext cx="1441081" cy="669968"/>
          </a:xfrm>
          <a:prstGeom prst="rect">
            <a:avLst/>
          </a:prstGeom>
          <a:noFill/>
          <a:ln>
            <a:noFill/>
          </a:ln>
        </p:spPr>
      </p:pic>
      <p:sp>
        <p:nvSpPr>
          <p:cNvPr id="147" name="Google Shape;147;p17"/>
          <p:cNvSpPr/>
          <p:nvPr/>
        </p:nvSpPr>
        <p:spPr>
          <a:xfrm>
            <a:off x="1374226" y="4499874"/>
            <a:ext cx="595200" cy="22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2814351" y="5808949"/>
            <a:ext cx="595200" cy="22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6321400" y="5586350"/>
            <a:ext cx="364800" cy="22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0"/>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750" name="Google Shape;750;p80"/>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GD: estimate gradient from all data</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SGD: estimate gradient from 1 example</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
        <p:nvSpPr>
          <p:cNvPr id="751" name="Google Shape;751;p80"/>
          <p:cNvSpPr/>
          <p:nvPr/>
        </p:nvSpPr>
        <p:spPr>
          <a:xfrm>
            <a:off x="7402150" y="1578850"/>
            <a:ext cx="10578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
        <p:nvSpPr>
          <p:cNvPr id="752" name="Google Shape;752;p80"/>
          <p:cNvSpPr/>
          <p:nvPr/>
        </p:nvSpPr>
        <p:spPr>
          <a:xfrm>
            <a:off x="7321747" y="3578125"/>
            <a:ext cx="1222800" cy="201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0"/>
          <p:cNvSpPr txBox="1"/>
          <p:nvPr/>
        </p:nvSpPr>
        <p:spPr>
          <a:xfrm>
            <a:off x="8583708" y="3488397"/>
            <a:ext cx="2142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Google Sans"/>
                <a:ea typeface="Google Sans"/>
                <a:cs typeface="Google Sans"/>
                <a:sym typeface="Google Sans"/>
              </a:rPr>
              <a:t>3</a:t>
            </a:r>
            <a:endParaRPr sz="2100">
              <a:latin typeface="Google Sans"/>
              <a:ea typeface="Google Sans"/>
              <a:cs typeface="Google Sans"/>
              <a:sym typeface="Google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1"/>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760" name="Google Shape;760;p81"/>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GD: estimate gradient from all data</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SGD: estimate gradient from 1 example</a:t>
            </a:r>
            <a:endParaRPr sz="2400">
              <a:solidFill>
                <a:srgbClr val="595959"/>
              </a:solidFill>
            </a:endParaRPr>
          </a:p>
          <a:p>
            <a:pPr indent="-381000" lvl="1" marL="914400" rtl="0" algn="l">
              <a:lnSpc>
                <a:spcPct val="115000"/>
              </a:lnSpc>
              <a:spcBef>
                <a:spcPts val="1000"/>
              </a:spcBef>
              <a:spcAft>
                <a:spcPts val="0"/>
              </a:spcAft>
              <a:buClr>
                <a:srgbClr val="595959"/>
              </a:buClr>
              <a:buSzPts val="2400"/>
              <a:buFont typeface="Arial"/>
              <a:buChar char="○"/>
            </a:pPr>
            <a:r>
              <a:rPr lang="en-US" sz="2400">
                <a:solidFill>
                  <a:srgbClr val="595959"/>
                </a:solidFill>
              </a:rPr>
              <a:t>Gradient estimates are very noisy</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
        <p:nvSpPr>
          <p:cNvPr id="761" name="Google Shape;761;p81"/>
          <p:cNvSpPr/>
          <p:nvPr/>
        </p:nvSpPr>
        <p:spPr>
          <a:xfrm>
            <a:off x="7402150" y="1578850"/>
            <a:ext cx="10578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
        <p:nvSpPr>
          <p:cNvPr id="762" name="Google Shape;762;p81"/>
          <p:cNvSpPr/>
          <p:nvPr/>
        </p:nvSpPr>
        <p:spPr>
          <a:xfrm>
            <a:off x="7321747" y="3578125"/>
            <a:ext cx="1222800" cy="201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1"/>
          <p:cNvSpPr txBox="1"/>
          <p:nvPr/>
        </p:nvSpPr>
        <p:spPr>
          <a:xfrm>
            <a:off x="8583708" y="3488397"/>
            <a:ext cx="2142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Google Sans"/>
                <a:ea typeface="Google Sans"/>
                <a:cs typeface="Google Sans"/>
                <a:sym typeface="Google Sans"/>
              </a:rPr>
              <a:t>3</a:t>
            </a:r>
            <a:endParaRPr sz="2100">
              <a:latin typeface="Google Sans"/>
              <a:ea typeface="Google Sans"/>
              <a:cs typeface="Google Sans"/>
              <a:sym typeface="Google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2"/>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770" name="Google Shape;770;p82"/>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GD: estimate gradient from all data</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SGD: estimate gradient from 1 example</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Mini-batch SGD: estimate gradient from small batches of examples</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
        <p:nvSpPr>
          <p:cNvPr id="771" name="Google Shape;771;p82"/>
          <p:cNvSpPr/>
          <p:nvPr/>
        </p:nvSpPr>
        <p:spPr>
          <a:xfrm>
            <a:off x="7402150" y="1578850"/>
            <a:ext cx="10578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
        <p:nvSpPr>
          <p:cNvPr id="772" name="Google Shape;772;p82"/>
          <p:cNvSpPr/>
          <p:nvPr/>
        </p:nvSpPr>
        <p:spPr>
          <a:xfrm>
            <a:off x="7321750" y="3163051"/>
            <a:ext cx="1222800" cy="1038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2"/>
          <p:cNvSpPr txBox="1"/>
          <p:nvPr/>
        </p:nvSpPr>
        <p:spPr>
          <a:xfrm>
            <a:off x="8583708" y="3869397"/>
            <a:ext cx="2142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Google Sans"/>
                <a:ea typeface="Google Sans"/>
                <a:cs typeface="Google Sans"/>
                <a:sym typeface="Google Sans"/>
              </a:rPr>
              <a:t>1</a:t>
            </a:r>
            <a:endParaRPr sz="2100">
              <a:latin typeface="Google Sans"/>
              <a:ea typeface="Google Sans"/>
              <a:cs typeface="Google Sans"/>
              <a:sym typeface="Google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780" name="Google Shape;780;p83"/>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GD: estimate gradient from all data</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SGD: estimate gradient from 1 example</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Mini-batch SGD: estimate gradient from small batches of examples</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
        <p:nvSpPr>
          <p:cNvPr id="781" name="Google Shape;781;p83"/>
          <p:cNvSpPr/>
          <p:nvPr/>
        </p:nvSpPr>
        <p:spPr>
          <a:xfrm>
            <a:off x="7402150" y="1578850"/>
            <a:ext cx="10578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
        <p:nvSpPr>
          <p:cNvPr id="782" name="Google Shape;782;p83"/>
          <p:cNvSpPr/>
          <p:nvPr/>
        </p:nvSpPr>
        <p:spPr>
          <a:xfrm>
            <a:off x="7321750" y="1695264"/>
            <a:ext cx="1222800" cy="1038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3"/>
          <p:cNvSpPr txBox="1"/>
          <p:nvPr/>
        </p:nvSpPr>
        <p:spPr>
          <a:xfrm>
            <a:off x="8583708" y="2401610"/>
            <a:ext cx="2142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Google Sans"/>
                <a:ea typeface="Google Sans"/>
                <a:cs typeface="Google Sans"/>
                <a:sym typeface="Google Sans"/>
              </a:rPr>
              <a:t>2</a:t>
            </a:r>
            <a:endParaRPr sz="2100">
              <a:latin typeface="Google Sans"/>
              <a:ea typeface="Google Sans"/>
              <a:cs typeface="Google Sans"/>
              <a:sym typeface="Google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4"/>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790" name="Google Shape;790;p84"/>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GD: estimate gradient from all data</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SGD: estimate gradient from 1 example</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Mini-batch SGD: estimate gradient from small batches of examples</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
        <p:nvSpPr>
          <p:cNvPr id="791" name="Google Shape;791;p84"/>
          <p:cNvSpPr/>
          <p:nvPr/>
        </p:nvSpPr>
        <p:spPr>
          <a:xfrm>
            <a:off x="7402150" y="1578850"/>
            <a:ext cx="10578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
        <p:nvSpPr>
          <p:cNvPr id="792" name="Google Shape;792;p84"/>
          <p:cNvSpPr/>
          <p:nvPr/>
        </p:nvSpPr>
        <p:spPr>
          <a:xfrm>
            <a:off x="7329955" y="3784006"/>
            <a:ext cx="1222800" cy="1038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4"/>
          <p:cNvSpPr txBox="1"/>
          <p:nvPr/>
        </p:nvSpPr>
        <p:spPr>
          <a:xfrm>
            <a:off x="8591913" y="4490352"/>
            <a:ext cx="2142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Google Sans"/>
                <a:ea typeface="Google Sans"/>
                <a:cs typeface="Google Sans"/>
                <a:sym typeface="Google Sans"/>
              </a:rPr>
              <a:t>3</a:t>
            </a:r>
            <a:endParaRPr sz="2100">
              <a:latin typeface="Google Sans"/>
              <a:ea typeface="Google Sans"/>
              <a:cs typeface="Google Sans"/>
              <a:sym typeface="Google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5"/>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800" name="Google Shape;800;p85"/>
          <p:cNvSpPr txBox="1"/>
          <p:nvPr/>
        </p:nvSpPr>
        <p:spPr>
          <a:xfrm>
            <a:off x="311700" y="1838275"/>
            <a:ext cx="6351900" cy="4008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GD: estimate gradient from all data</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SGD: estimate gradient from 1 example</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Mini-batch SGD: estimate gradient from small batches of examples</a:t>
            </a:r>
            <a:endParaRPr sz="2400">
              <a:solidFill>
                <a:srgbClr val="595959"/>
              </a:solidFill>
            </a:endParaRPr>
          </a:p>
          <a:p>
            <a:pPr indent="-381000" lvl="1" marL="914400" rtl="0" algn="l">
              <a:lnSpc>
                <a:spcPct val="115000"/>
              </a:lnSpc>
              <a:spcBef>
                <a:spcPts val="1000"/>
              </a:spcBef>
              <a:spcAft>
                <a:spcPts val="0"/>
              </a:spcAft>
              <a:buClr>
                <a:srgbClr val="595959"/>
              </a:buClr>
              <a:buSzPts val="2400"/>
              <a:buFont typeface="Arial"/>
              <a:buChar char="○"/>
            </a:pPr>
            <a:r>
              <a:rPr lang="en-US" sz="2400">
                <a:solidFill>
                  <a:srgbClr val="595959"/>
                </a:solidFill>
              </a:rPr>
              <a:t>Used in practice</a:t>
            </a:r>
            <a:endParaRPr sz="2400">
              <a:solidFill>
                <a:srgbClr val="595959"/>
              </a:solidFill>
            </a:endParaRPr>
          </a:p>
          <a:p>
            <a:pPr indent="-381000" lvl="1" marL="914400" rtl="0" algn="l">
              <a:lnSpc>
                <a:spcPct val="115000"/>
              </a:lnSpc>
              <a:spcBef>
                <a:spcPts val="1000"/>
              </a:spcBef>
              <a:spcAft>
                <a:spcPts val="0"/>
              </a:spcAft>
              <a:buClr>
                <a:srgbClr val="595959"/>
              </a:buClr>
              <a:buSzPts val="2400"/>
              <a:buFont typeface="Arial"/>
              <a:buChar char="○"/>
            </a:pPr>
            <a:r>
              <a:rPr lang="en-US" sz="2400">
                <a:solidFill>
                  <a:srgbClr val="595959"/>
                </a:solidFill>
              </a:rPr>
              <a:t>Batch size is a hyper-parameter</a:t>
            </a:r>
            <a:endParaRPr sz="2400">
              <a:solidFill>
                <a:srgbClr val="595959"/>
              </a:solidFill>
            </a:endParaRPr>
          </a:p>
          <a:p>
            <a:pPr indent="-381000" lvl="1" marL="914400" rtl="0" algn="l">
              <a:lnSpc>
                <a:spcPct val="115000"/>
              </a:lnSpc>
              <a:spcBef>
                <a:spcPts val="1000"/>
              </a:spcBef>
              <a:spcAft>
                <a:spcPts val="0"/>
              </a:spcAft>
              <a:buClr>
                <a:srgbClr val="595959"/>
              </a:buClr>
              <a:buSzPts val="2400"/>
              <a:buFont typeface="Arial"/>
              <a:buChar char="○"/>
            </a:pPr>
            <a:r>
              <a:rPr lang="en-US" sz="2400">
                <a:solidFill>
                  <a:srgbClr val="595959"/>
                </a:solidFill>
              </a:rPr>
              <a:t>Referred to as SGD</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
        <p:nvSpPr>
          <p:cNvPr id="801" name="Google Shape;801;p85"/>
          <p:cNvSpPr/>
          <p:nvPr/>
        </p:nvSpPr>
        <p:spPr>
          <a:xfrm>
            <a:off x="7402150" y="1578850"/>
            <a:ext cx="10578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
        <p:nvSpPr>
          <p:cNvPr id="802" name="Google Shape;802;p85"/>
          <p:cNvSpPr/>
          <p:nvPr/>
        </p:nvSpPr>
        <p:spPr>
          <a:xfrm>
            <a:off x="7329955" y="3784006"/>
            <a:ext cx="1222800" cy="1038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5"/>
          <p:cNvSpPr txBox="1"/>
          <p:nvPr/>
        </p:nvSpPr>
        <p:spPr>
          <a:xfrm>
            <a:off x="8591913" y="4490352"/>
            <a:ext cx="2142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Google Sans"/>
                <a:ea typeface="Google Sans"/>
                <a:cs typeface="Google Sans"/>
                <a:sym typeface="Google Sans"/>
              </a:rPr>
              <a:t>3</a:t>
            </a:r>
            <a:endParaRPr sz="2100">
              <a:latin typeface="Google Sans"/>
              <a:ea typeface="Google Sans"/>
              <a:cs typeface="Google Sans"/>
              <a:sym typeface="Google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6"/>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810" name="Google Shape;810;p86"/>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GD: estimate gradient from all data</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SGD: estimate gradient from 1 example</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Mini-batch SGD: estimate gradient from small batches of examples</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Google Sans"/>
              <a:buChar char="●"/>
            </a:pPr>
            <a:r>
              <a:rPr lang="en-US" sz="2400">
                <a:solidFill>
                  <a:srgbClr val="595959"/>
                </a:solidFill>
              </a:rPr>
              <a:t>A single pass through the data is an </a:t>
            </a:r>
            <a:r>
              <a:rPr b="1" lang="en-US" sz="2400">
                <a:solidFill>
                  <a:srgbClr val="595959"/>
                </a:solidFill>
              </a:rPr>
              <a:t>epoch</a:t>
            </a:r>
            <a:endParaRPr b="1" sz="2400">
              <a:solidFill>
                <a:srgbClr val="595959"/>
              </a:solidFill>
            </a:endParaRPr>
          </a:p>
          <a:p>
            <a:pPr indent="0" lvl="0" marL="914400" rtl="0" algn="l">
              <a:lnSpc>
                <a:spcPct val="115000"/>
              </a:lnSpc>
              <a:spcBef>
                <a:spcPts val="1000"/>
              </a:spcBef>
              <a:spcAft>
                <a:spcPts val="0"/>
              </a:spcAft>
              <a:buNone/>
            </a:pPr>
            <a:r>
              <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
        <p:nvSpPr>
          <p:cNvPr id="811" name="Google Shape;811;p86"/>
          <p:cNvSpPr/>
          <p:nvPr/>
        </p:nvSpPr>
        <p:spPr>
          <a:xfrm>
            <a:off x="7402150" y="1578850"/>
            <a:ext cx="10578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7"/>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Stochastic Gradient Descent</a:t>
            </a:r>
            <a:endParaRPr/>
          </a:p>
        </p:txBody>
      </p:sp>
      <p:sp>
        <p:nvSpPr>
          <p:cNvPr id="818" name="Google Shape;818;p87"/>
          <p:cNvSpPr txBox="1"/>
          <p:nvPr/>
        </p:nvSpPr>
        <p:spPr>
          <a:xfrm>
            <a:off x="311700" y="1838275"/>
            <a:ext cx="63519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Font typeface="Arial"/>
              <a:buChar char="●"/>
            </a:pPr>
            <a:r>
              <a:rPr lang="en-US" sz="2400">
                <a:solidFill>
                  <a:srgbClr val="595959"/>
                </a:solidFill>
              </a:rPr>
              <a:t>GD: estimate gradient from all data</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SGD: estimate gradient from 1 example</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Arial"/>
              <a:buChar char="●"/>
            </a:pPr>
            <a:r>
              <a:rPr lang="en-US" sz="2400">
                <a:solidFill>
                  <a:srgbClr val="595959"/>
                </a:solidFill>
              </a:rPr>
              <a:t>Mini-batch SGD: estimate gradient from small batches of examples</a:t>
            </a:r>
            <a:endParaRPr sz="2400">
              <a:solidFill>
                <a:srgbClr val="595959"/>
              </a:solidFill>
            </a:endParaRPr>
          </a:p>
          <a:p>
            <a:pPr indent="-381000" lvl="0" marL="457200" rtl="0" algn="l">
              <a:lnSpc>
                <a:spcPct val="115000"/>
              </a:lnSpc>
              <a:spcBef>
                <a:spcPts val="1000"/>
              </a:spcBef>
              <a:spcAft>
                <a:spcPts val="0"/>
              </a:spcAft>
              <a:buClr>
                <a:srgbClr val="595959"/>
              </a:buClr>
              <a:buSzPts val="2400"/>
              <a:buFont typeface="Google Sans"/>
              <a:buChar char="●"/>
            </a:pPr>
            <a:r>
              <a:rPr lang="en-US" sz="2400">
                <a:solidFill>
                  <a:srgbClr val="595959"/>
                </a:solidFill>
              </a:rPr>
              <a:t>A single pass through the data is an </a:t>
            </a:r>
            <a:r>
              <a:rPr b="1" lang="en-US" sz="2400">
                <a:solidFill>
                  <a:srgbClr val="595959"/>
                </a:solidFill>
              </a:rPr>
              <a:t>epoch</a:t>
            </a:r>
            <a:endParaRPr b="1" sz="2400">
              <a:solidFill>
                <a:srgbClr val="595959"/>
              </a:solidFill>
            </a:endParaRPr>
          </a:p>
          <a:p>
            <a:pPr indent="-381000" lvl="1" marL="914400" rtl="0" algn="l">
              <a:lnSpc>
                <a:spcPct val="115000"/>
              </a:lnSpc>
              <a:spcBef>
                <a:spcPts val="1000"/>
              </a:spcBef>
              <a:spcAft>
                <a:spcPts val="0"/>
              </a:spcAft>
              <a:buClr>
                <a:srgbClr val="595959"/>
              </a:buClr>
              <a:buSzPts val="2400"/>
              <a:buFont typeface="Google Sans"/>
              <a:buChar char="○"/>
            </a:pPr>
            <a:r>
              <a:rPr lang="en-US" sz="2400">
                <a:solidFill>
                  <a:srgbClr val="595959"/>
                </a:solidFill>
              </a:rPr>
              <a:t>How many epochs do you need?</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
        <p:nvSpPr>
          <p:cNvPr id="819" name="Google Shape;819;p87"/>
          <p:cNvSpPr/>
          <p:nvPr/>
        </p:nvSpPr>
        <p:spPr>
          <a:xfrm>
            <a:off x="7402150" y="1578850"/>
            <a:ext cx="1057800" cy="49470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x0	y0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x1	y1</a:t>
            </a:r>
            <a:endParaRPr>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	y2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x3	y3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x4	y4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x5	y5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x6	y6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x7	y7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x8	y8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x9	y9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x10	y10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x11	y11</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x12	y12</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x13	y13</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x14	y14</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x15	y15</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x16	y16</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x17	y17</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x18	y18</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x19	y19</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x20	y20</a:t>
            </a:r>
            <a:endParaRPr>
              <a:solidFill>
                <a:srgbClr val="000000"/>
              </a:solidFill>
              <a:latin typeface="Courier New"/>
              <a:ea typeface="Courier New"/>
              <a:cs typeface="Courier New"/>
              <a:sym typeface="Courier New"/>
            </a:endParaRPr>
          </a:p>
          <a:p>
            <a:pPr indent="0" lvl="0" marL="0" rtl="0" algn="l">
              <a:spcBef>
                <a:spcPts val="0"/>
              </a:spcBef>
              <a:spcAft>
                <a:spcPts val="0"/>
              </a:spcAft>
              <a:buNone/>
            </a:pPr>
            <a:r>
              <a:rPr lang="en-US">
                <a:solidFill>
                  <a:srgbClr val="000000"/>
                </a:solidFill>
                <a:latin typeface="Courier New"/>
                <a:ea typeface="Courier New"/>
                <a:cs typeface="Courier New"/>
                <a:sym typeface="Courier New"/>
              </a:rPr>
              <a:t>…	… </a:t>
            </a:r>
            <a:endParaRPr>
              <a:solidFill>
                <a:srgbClr val="000000"/>
              </a:solidFill>
              <a:latin typeface="Courier New"/>
              <a:ea typeface="Courier New"/>
              <a:cs typeface="Courier New"/>
              <a:sym typeface="Courier New"/>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8"/>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Differentiable Loss Functions</a:t>
            </a:r>
            <a:endParaRPr/>
          </a:p>
        </p:txBody>
      </p:sp>
      <p:sp>
        <p:nvSpPr>
          <p:cNvPr id="826" name="Google Shape;826;p88"/>
          <p:cNvSpPr txBox="1"/>
          <p:nvPr/>
        </p:nvSpPr>
        <p:spPr>
          <a:xfrm>
            <a:off x="311700" y="1838275"/>
            <a:ext cx="4136700" cy="4232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Char char="●"/>
            </a:pPr>
            <a:r>
              <a:rPr lang="en-US" sz="2400">
                <a:solidFill>
                  <a:srgbClr val="595959"/>
                </a:solidFill>
              </a:rPr>
              <a:t>Not all loss functions are differentiable.</a:t>
            </a:r>
            <a:endParaRPr sz="2400">
              <a:solidFill>
                <a:srgbClr val="595959"/>
              </a:solidFill>
            </a:endParaRPr>
          </a:p>
          <a:p>
            <a:pPr indent="-381000" lvl="0" marL="457200" rtl="0" algn="l">
              <a:lnSpc>
                <a:spcPct val="115000"/>
              </a:lnSpc>
              <a:spcBef>
                <a:spcPts val="1000"/>
              </a:spcBef>
              <a:spcAft>
                <a:spcPts val="1000"/>
              </a:spcAft>
              <a:buClr>
                <a:srgbClr val="595959"/>
              </a:buClr>
              <a:buSzPts val="2400"/>
              <a:buChar char="●"/>
            </a:pPr>
            <a:r>
              <a:rPr lang="en-US" sz="2400">
                <a:solidFill>
                  <a:srgbClr val="595959"/>
                </a:solidFill>
              </a:rPr>
              <a:t>Tools like TensorFlow or PyTorch have built-in tricks.</a:t>
            </a:r>
            <a:endParaRPr sz="2400">
              <a:solidFill>
                <a:srgbClr val="595959"/>
              </a:solidFill>
            </a:endParaRPr>
          </a:p>
        </p:txBody>
      </p:sp>
      <p:pic>
        <p:nvPicPr>
          <p:cNvPr id="827" name="Google Shape;827;p88"/>
          <p:cNvPicPr preferRelativeResize="0"/>
          <p:nvPr/>
        </p:nvPicPr>
        <p:blipFill>
          <a:blip r:embed="rId3">
            <a:alphaModFix/>
          </a:blip>
          <a:stretch>
            <a:fillRect/>
          </a:stretch>
        </p:blipFill>
        <p:spPr>
          <a:xfrm>
            <a:off x="5257800" y="1447800"/>
            <a:ext cx="3854910" cy="5181599"/>
          </a:xfrm>
          <a:prstGeom prst="rect">
            <a:avLst/>
          </a:prstGeom>
          <a:noFill/>
          <a:ln>
            <a:noFill/>
          </a:ln>
        </p:spPr>
      </p:pic>
      <p:sp>
        <p:nvSpPr>
          <p:cNvPr id="828" name="Google Shape;828;p88"/>
          <p:cNvSpPr/>
          <p:nvPr/>
        </p:nvSpPr>
        <p:spPr>
          <a:xfrm>
            <a:off x="8231938" y="22118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8"/>
          <p:cNvSpPr/>
          <p:nvPr/>
        </p:nvSpPr>
        <p:spPr>
          <a:xfrm>
            <a:off x="7930813" y="3625200"/>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8"/>
          <p:cNvSpPr/>
          <p:nvPr/>
        </p:nvSpPr>
        <p:spPr>
          <a:xfrm>
            <a:off x="7721301" y="429657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8"/>
          <p:cNvSpPr/>
          <p:nvPr/>
        </p:nvSpPr>
        <p:spPr>
          <a:xfrm>
            <a:off x="7531088" y="473922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8"/>
          <p:cNvSpPr/>
          <p:nvPr/>
        </p:nvSpPr>
        <p:spPr>
          <a:xfrm>
            <a:off x="7308488" y="5048675"/>
            <a:ext cx="222600" cy="2358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3" name="Google Shape;833;p88"/>
          <p:cNvCxnSpPr>
            <a:stCxn id="828" idx="4"/>
            <a:endCxn id="829" idx="7"/>
          </p:cNvCxnSpPr>
          <p:nvPr/>
        </p:nvCxnSpPr>
        <p:spPr>
          <a:xfrm flipH="1">
            <a:off x="8120938" y="2447625"/>
            <a:ext cx="222300" cy="1212000"/>
          </a:xfrm>
          <a:prstGeom prst="straightConnector1">
            <a:avLst/>
          </a:prstGeom>
          <a:noFill/>
          <a:ln cap="flat" cmpd="sng" w="19050">
            <a:solidFill>
              <a:schemeClr val="dk2"/>
            </a:solidFill>
            <a:prstDash val="solid"/>
            <a:round/>
            <a:headEnd len="med" w="med" type="none"/>
            <a:tailEnd len="med" w="med" type="triangle"/>
          </a:ln>
        </p:spPr>
      </p:cxnSp>
      <p:cxnSp>
        <p:nvCxnSpPr>
          <p:cNvPr id="834" name="Google Shape;834;p88"/>
          <p:cNvCxnSpPr>
            <a:stCxn id="829" idx="4"/>
            <a:endCxn id="830" idx="7"/>
          </p:cNvCxnSpPr>
          <p:nvPr/>
        </p:nvCxnSpPr>
        <p:spPr>
          <a:xfrm flipH="1">
            <a:off x="7911313" y="3861000"/>
            <a:ext cx="130800" cy="470100"/>
          </a:xfrm>
          <a:prstGeom prst="straightConnector1">
            <a:avLst/>
          </a:prstGeom>
          <a:noFill/>
          <a:ln cap="flat" cmpd="sng" w="19050">
            <a:solidFill>
              <a:schemeClr val="dk2"/>
            </a:solidFill>
            <a:prstDash val="solid"/>
            <a:round/>
            <a:headEnd len="med" w="med" type="none"/>
            <a:tailEnd len="med" w="med" type="triangle"/>
          </a:ln>
        </p:spPr>
      </p:cxnSp>
      <p:cxnSp>
        <p:nvCxnSpPr>
          <p:cNvPr id="835" name="Google Shape;835;p88"/>
          <p:cNvCxnSpPr>
            <a:stCxn id="830" idx="4"/>
            <a:endCxn id="831" idx="7"/>
          </p:cNvCxnSpPr>
          <p:nvPr/>
        </p:nvCxnSpPr>
        <p:spPr>
          <a:xfrm flipH="1">
            <a:off x="7721001" y="4532375"/>
            <a:ext cx="111600" cy="241500"/>
          </a:xfrm>
          <a:prstGeom prst="straightConnector1">
            <a:avLst/>
          </a:prstGeom>
          <a:noFill/>
          <a:ln cap="flat" cmpd="sng" w="19050">
            <a:solidFill>
              <a:schemeClr val="dk2"/>
            </a:solidFill>
            <a:prstDash val="solid"/>
            <a:round/>
            <a:headEnd len="med" w="med" type="none"/>
            <a:tailEnd len="med" w="med" type="triangle"/>
          </a:ln>
        </p:spPr>
      </p:cxnSp>
      <p:cxnSp>
        <p:nvCxnSpPr>
          <p:cNvPr id="836" name="Google Shape;836;p88"/>
          <p:cNvCxnSpPr>
            <a:stCxn id="831" idx="4"/>
            <a:endCxn id="832" idx="7"/>
          </p:cNvCxnSpPr>
          <p:nvPr/>
        </p:nvCxnSpPr>
        <p:spPr>
          <a:xfrm flipH="1">
            <a:off x="7498388" y="4975025"/>
            <a:ext cx="144000" cy="108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89"/>
          <p:cNvSpPr txBox="1"/>
          <p:nvPr/>
        </p:nvSpPr>
        <p:spPr>
          <a:xfrm>
            <a:off x="168650" y="1545850"/>
            <a:ext cx="3541500" cy="4876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595959"/>
              </a:buClr>
              <a:buSzPts val="2400"/>
              <a:buFont typeface="Arial"/>
              <a:buChar char="●"/>
            </a:pPr>
            <a:r>
              <a:rPr lang="en-US" sz="2400">
                <a:solidFill>
                  <a:srgbClr val="595959"/>
                </a:solidFill>
              </a:rPr>
              <a:t>Will gradient descent reach the global minimum?</a:t>
            </a:r>
            <a:endParaRPr sz="2400">
              <a:solidFill>
                <a:srgbClr val="595959"/>
              </a:solidFill>
            </a:endParaRPr>
          </a:p>
          <a:p>
            <a:pPr indent="0" lvl="0" marL="457200" rtl="0" algn="l">
              <a:lnSpc>
                <a:spcPct val="100000"/>
              </a:lnSpc>
              <a:spcBef>
                <a:spcPts val="1000"/>
              </a:spcBef>
              <a:spcAft>
                <a:spcPts val="1000"/>
              </a:spcAft>
              <a:buNone/>
            </a:pPr>
            <a:r>
              <a:t/>
            </a:r>
            <a:endParaRPr sz="2400">
              <a:solidFill>
                <a:srgbClr val="595959"/>
              </a:solidFill>
            </a:endParaRPr>
          </a:p>
        </p:txBody>
      </p:sp>
      <p:sp>
        <p:nvSpPr>
          <p:cNvPr id="843" name="Google Shape;843;p89"/>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Local Minima</a:t>
            </a:r>
            <a:endParaRPr/>
          </a:p>
        </p:txBody>
      </p:sp>
      <p:cxnSp>
        <p:nvCxnSpPr>
          <p:cNvPr id="844" name="Google Shape;844;p89"/>
          <p:cNvCxnSpPr/>
          <p:nvPr/>
        </p:nvCxnSpPr>
        <p:spPr>
          <a:xfrm rot="10800000">
            <a:off x="4408988" y="2995800"/>
            <a:ext cx="12900" cy="2307000"/>
          </a:xfrm>
          <a:prstGeom prst="straightConnector1">
            <a:avLst/>
          </a:prstGeom>
          <a:noFill/>
          <a:ln cap="flat" cmpd="sng" w="28575">
            <a:solidFill>
              <a:srgbClr val="424242"/>
            </a:solidFill>
            <a:prstDash val="solid"/>
            <a:round/>
            <a:headEnd len="med" w="med" type="stealth"/>
            <a:tailEnd len="med" w="med" type="stealth"/>
          </a:ln>
        </p:spPr>
      </p:cxnSp>
      <p:cxnSp>
        <p:nvCxnSpPr>
          <p:cNvPr id="845" name="Google Shape;845;p89"/>
          <p:cNvCxnSpPr/>
          <p:nvPr/>
        </p:nvCxnSpPr>
        <p:spPr>
          <a:xfrm>
            <a:off x="4575475" y="5479675"/>
            <a:ext cx="3398400" cy="0"/>
          </a:xfrm>
          <a:prstGeom prst="straightConnector1">
            <a:avLst/>
          </a:prstGeom>
          <a:noFill/>
          <a:ln cap="flat" cmpd="sng" w="28575">
            <a:solidFill>
              <a:srgbClr val="424242"/>
            </a:solidFill>
            <a:prstDash val="solid"/>
            <a:round/>
            <a:headEnd len="med" w="med" type="stealth"/>
            <a:tailEnd len="med" w="med" type="stealth"/>
          </a:ln>
        </p:spPr>
      </p:cxnSp>
      <p:sp>
        <p:nvSpPr>
          <p:cNvPr id="846" name="Google Shape;846;p89"/>
          <p:cNvSpPr txBox="1"/>
          <p:nvPr/>
        </p:nvSpPr>
        <p:spPr>
          <a:xfrm>
            <a:off x="5030250" y="5447025"/>
            <a:ext cx="22839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w</a:t>
            </a:r>
            <a:endParaRPr baseline="-25000" sz="2000"/>
          </a:p>
        </p:txBody>
      </p:sp>
      <p:sp>
        <p:nvSpPr>
          <p:cNvPr id="847" name="Google Shape;847;p89"/>
          <p:cNvSpPr txBox="1"/>
          <p:nvPr/>
        </p:nvSpPr>
        <p:spPr>
          <a:xfrm>
            <a:off x="3950225" y="4090325"/>
            <a:ext cx="5757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J</a:t>
            </a:r>
            <a:endParaRPr baseline="-25000" i="1" sz="2000"/>
          </a:p>
        </p:txBody>
      </p:sp>
      <p:sp>
        <p:nvSpPr>
          <p:cNvPr id="848" name="Google Shape;848;p89"/>
          <p:cNvSpPr/>
          <p:nvPr/>
        </p:nvSpPr>
        <p:spPr>
          <a:xfrm>
            <a:off x="4982625" y="3146900"/>
            <a:ext cx="2730300" cy="2160500"/>
          </a:xfrm>
          <a:custGeom>
            <a:rect b="b" l="l" r="r" t="t"/>
            <a:pathLst>
              <a:path extrusionOk="0" h="86420" w="109212">
                <a:moveTo>
                  <a:pt x="0" y="860"/>
                </a:moveTo>
                <a:cubicBezTo>
                  <a:pt x="6343" y="15036"/>
                  <a:pt x="27057" y="79881"/>
                  <a:pt x="38060" y="85915"/>
                </a:cubicBezTo>
                <a:cubicBezTo>
                  <a:pt x="49063" y="91949"/>
                  <a:pt x="57359" y="42022"/>
                  <a:pt x="66017" y="37066"/>
                </a:cubicBezTo>
                <a:cubicBezTo>
                  <a:pt x="74675" y="32111"/>
                  <a:pt x="82808" y="62360"/>
                  <a:pt x="90007" y="56182"/>
                </a:cubicBezTo>
                <a:cubicBezTo>
                  <a:pt x="97206" y="50004"/>
                  <a:pt x="106011" y="9364"/>
                  <a:pt x="109212" y="0"/>
                </a:cubicBezTo>
              </a:path>
            </a:pathLst>
          </a:custGeom>
          <a:noFill/>
          <a:ln cap="flat" cmpd="sng" w="19050">
            <a:solidFill>
              <a:srgbClr val="4285F4"/>
            </a:solidFill>
            <a:prstDash val="solid"/>
            <a:round/>
            <a:headEnd len="med" w="med" type="none"/>
            <a:tailEnd len="med" w="med" type="none"/>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8"/>
          <p:cNvSpPr txBox="1"/>
          <p:nvPr>
            <p:ph idx="1" type="body"/>
          </p:nvPr>
        </p:nvSpPr>
        <p:spPr>
          <a:xfrm>
            <a:off x="722313" y="2057400"/>
            <a:ext cx="7772400" cy="1500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Learning by Optimization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0"/>
          <p:cNvSpPr txBox="1"/>
          <p:nvPr/>
        </p:nvSpPr>
        <p:spPr>
          <a:xfrm>
            <a:off x="168650" y="1545850"/>
            <a:ext cx="3541500" cy="4876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595959"/>
              </a:buClr>
              <a:buSzPts val="2400"/>
              <a:buFont typeface="Arial"/>
              <a:buChar char="●"/>
            </a:pPr>
            <a:r>
              <a:rPr lang="en-US" sz="2400">
                <a:solidFill>
                  <a:srgbClr val="595959"/>
                </a:solidFill>
              </a:rPr>
              <a:t>Will gradient descent reach the global minimum?</a:t>
            </a:r>
            <a:endParaRPr sz="2400">
              <a:solidFill>
                <a:srgbClr val="595959"/>
              </a:solidFill>
            </a:endParaRPr>
          </a:p>
          <a:p>
            <a:pPr indent="-381000" lvl="0" marL="457200" rtl="0" algn="l">
              <a:lnSpc>
                <a:spcPct val="100000"/>
              </a:lnSpc>
              <a:spcBef>
                <a:spcPts val="1000"/>
              </a:spcBef>
              <a:spcAft>
                <a:spcPts val="0"/>
              </a:spcAft>
              <a:buClr>
                <a:srgbClr val="595959"/>
              </a:buClr>
              <a:buSzPts val="2400"/>
              <a:buFont typeface="Arial"/>
              <a:buChar char="●"/>
            </a:pPr>
            <a:r>
              <a:rPr lang="en-US" sz="2400">
                <a:solidFill>
                  <a:srgbClr val="595959"/>
                </a:solidFill>
              </a:rPr>
              <a:t>How could we improve our chances?</a:t>
            </a:r>
            <a:endParaRPr sz="2400">
              <a:solidFill>
                <a:srgbClr val="595959"/>
              </a:solidFill>
            </a:endParaRPr>
          </a:p>
          <a:p>
            <a:pPr indent="0" lvl="0" marL="457200" rtl="0" algn="l">
              <a:lnSpc>
                <a:spcPct val="100000"/>
              </a:lnSpc>
              <a:spcBef>
                <a:spcPts val="1000"/>
              </a:spcBef>
              <a:spcAft>
                <a:spcPts val="1000"/>
              </a:spcAft>
              <a:buNone/>
            </a:pPr>
            <a:r>
              <a:t/>
            </a:r>
            <a:endParaRPr sz="2400">
              <a:solidFill>
                <a:srgbClr val="595959"/>
              </a:solidFill>
            </a:endParaRPr>
          </a:p>
        </p:txBody>
      </p:sp>
      <p:sp>
        <p:nvSpPr>
          <p:cNvPr id="855" name="Google Shape;855;p90"/>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Local Minima</a:t>
            </a:r>
            <a:endParaRPr/>
          </a:p>
        </p:txBody>
      </p:sp>
      <p:cxnSp>
        <p:nvCxnSpPr>
          <p:cNvPr id="856" name="Google Shape;856;p90"/>
          <p:cNvCxnSpPr/>
          <p:nvPr/>
        </p:nvCxnSpPr>
        <p:spPr>
          <a:xfrm rot="10800000">
            <a:off x="4408988" y="2995800"/>
            <a:ext cx="12900" cy="2307000"/>
          </a:xfrm>
          <a:prstGeom prst="straightConnector1">
            <a:avLst/>
          </a:prstGeom>
          <a:noFill/>
          <a:ln cap="flat" cmpd="sng" w="28575">
            <a:solidFill>
              <a:srgbClr val="424242"/>
            </a:solidFill>
            <a:prstDash val="solid"/>
            <a:round/>
            <a:headEnd len="med" w="med" type="stealth"/>
            <a:tailEnd len="med" w="med" type="stealth"/>
          </a:ln>
        </p:spPr>
      </p:cxnSp>
      <p:cxnSp>
        <p:nvCxnSpPr>
          <p:cNvPr id="857" name="Google Shape;857;p90"/>
          <p:cNvCxnSpPr/>
          <p:nvPr/>
        </p:nvCxnSpPr>
        <p:spPr>
          <a:xfrm>
            <a:off x="4575475" y="5479675"/>
            <a:ext cx="3398400" cy="0"/>
          </a:xfrm>
          <a:prstGeom prst="straightConnector1">
            <a:avLst/>
          </a:prstGeom>
          <a:noFill/>
          <a:ln cap="flat" cmpd="sng" w="28575">
            <a:solidFill>
              <a:srgbClr val="424242"/>
            </a:solidFill>
            <a:prstDash val="solid"/>
            <a:round/>
            <a:headEnd len="med" w="med" type="stealth"/>
            <a:tailEnd len="med" w="med" type="stealth"/>
          </a:ln>
        </p:spPr>
      </p:cxnSp>
      <p:sp>
        <p:nvSpPr>
          <p:cNvPr id="858" name="Google Shape;858;p90"/>
          <p:cNvSpPr txBox="1"/>
          <p:nvPr/>
        </p:nvSpPr>
        <p:spPr>
          <a:xfrm>
            <a:off x="5030250" y="5447025"/>
            <a:ext cx="22839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w</a:t>
            </a:r>
            <a:endParaRPr baseline="-25000" sz="2000"/>
          </a:p>
        </p:txBody>
      </p:sp>
      <p:sp>
        <p:nvSpPr>
          <p:cNvPr id="859" name="Google Shape;859;p90"/>
          <p:cNvSpPr txBox="1"/>
          <p:nvPr/>
        </p:nvSpPr>
        <p:spPr>
          <a:xfrm>
            <a:off x="3950225" y="4090325"/>
            <a:ext cx="5757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J</a:t>
            </a:r>
            <a:endParaRPr baseline="-25000" i="1" sz="2000"/>
          </a:p>
        </p:txBody>
      </p:sp>
      <p:sp>
        <p:nvSpPr>
          <p:cNvPr id="860" name="Google Shape;860;p90"/>
          <p:cNvSpPr/>
          <p:nvPr/>
        </p:nvSpPr>
        <p:spPr>
          <a:xfrm>
            <a:off x="4982625" y="3146900"/>
            <a:ext cx="2730300" cy="2160500"/>
          </a:xfrm>
          <a:custGeom>
            <a:rect b="b" l="l" r="r" t="t"/>
            <a:pathLst>
              <a:path extrusionOk="0" h="86420" w="109212">
                <a:moveTo>
                  <a:pt x="0" y="860"/>
                </a:moveTo>
                <a:cubicBezTo>
                  <a:pt x="6343" y="15036"/>
                  <a:pt x="27057" y="79881"/>
                  <a:pt x="38060" y="85915"/>
                </a:cubicBezTo>
                <a:cubicBezTo>
                  <a:pt x="49063" y="91949"/>
                  <a:pt x="57359" y="42022"/>
                  <a:pt x="66017" y="37066"/>
                </a:cubicBezTo>
                <a:cubicBezTo>
                  <a:pt x="74675" y="32111"/>
                  <a:pt x="82808" y="62360"/>
                  <a:pt x="90007" y="56182"/>
                </a:cubicBezTo>
                <a:cubicBezTo>
                  <a:pt x="97206" y="50004"/>
                  <a:pt x="106011" y="9364"/>
                  <a:pt x="109212" y="0"/>
                </a:cubicBezTo>
              </a:path>
            </a:pathLst>
          </a:custGeom>
          <a:noFill/>
          <a:ln cap="flat" cmpd="sng" w="19050">
            <a:solidFill>
              <a:srgbClr val="4285F4"/>
            </a:solidFill>
            <a:prstDash val="solid"/>
            <a:round/>
            <a:headEnd len="med" w="med" type="none"/>
            <a:tailEnd len="med" w="med" type="none"/>
          </a:ln>
        </p:spPr>
      </p:sp>
      <p:sp>
        <p:nvSpPr>
          <p:cNvPr id="861" name="Google Shape;861;p90"/>
          <p:cNvSpPr txBox="1"/>
          <p:nvPr/>
        </p:nvSpPr>
        <p:spPr>
          <a:xfrm>
            <a:off x="7830200" y="4652500"/>
            <a:ext cx="1237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Local minimum</a:t>
            </a:r>
            <a:endParaRPr sz="2000"/>
          </a:p>
        </p:txBody>
      </p:sp>
      <p:cxnSp>
        <p:nvCxnSpPr>
          <p:cNvPr id="862" name="Google Shape;862;p90"/>
          <p:cNvCxnSpPr>
            <a:endCxn id="861" idx="1"/>
          </p:cNvCxnSpPr>
          <p:nvPr/>
        </p:nvCxnSpPr>
        <p:spPr>
          <a:xfrm>
            <a:off x="7457600" y="4638250"/>
            <a:ext cx="372600" cy="255000"/>
          </a:xfrm>
          <a:prstGeom prst="straightConnector1">
            <a:avLst/>
          </a:prstGeom>
          <a:noFill/>
          <a:ln cap="flat" cmpd="sng" w="28575">
            <a:solidFill>
              <a:srgbClr val="424242"/>
            </a:solidFill>
            <a:prstDash val="solid"/>
            <a:round/>
            <a:headEnd len="med" w="med" type="stealth"/>
            <a:tailEnd len="med" w="med"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1"/>
          <p:cNvSpPr txBox="1"/>
          <p:nvPr/>
        </p:nvSpPr>
        <p:spPr>
          <a:xfrm>
            <a:off x="168650" y="1545850"/>
            <a:ext cx="3541500" cy="4876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595959"/>
              </a:buClr>
              <a:buSzPts val="2400"/>
              <a:buFont typeface="Arial"/>
              <a:buChar char="●"/>
            </a:pPr>
            <a:r>
              <a:rPr lang="en-US" sz="2400">
                <a:solidFill>
                  <a:srgbClr val="595959"/>
                </a:solidFill>
              </a:rPr>
              <a:t>Will gradient descent reach the global minimum?</a:t>
            </a:r>
            <a:endParaRPr sz="2400">
              <a:solidFill>
                <a:srgbClr val="595959"/>
              </a:solidFill>
            </a:endParaRPr>
          </a:p>
          <a:p>
            <a:pPr indent="-381000" lvl="0" marL="457200" rtl="0" algn="l">
              <a:lnSpc>
                <a:spcPct val="100000"/>
              </a:lnSpc>
              <a:spcBef>
                <a:spcPts val="1000"/>
              </a:spcBef>
              <a:spcAft>
                <a:spcPts val="0"/>
              </a:spcAft>
              <a:buClr>
                <a:srgbClr val="595959"/>
              </a:buClr>
              <a:buSzPts val="2400"/>
              <a:buFont typeface="Arial"/>
              <a:buChar char="●"/>
            </a:pPr>
            <a:r>
              <a:rPr lang="en-US" sz="2400">
                <a:solidFill>
                  <a:srgbClr val="595959"/>
                </a:solidFill>
              </a:rPr>
              <a:t>How could we improve our chances?</a:t>
            </a:r>
            <a:endParaRPr sz="2400">
              <a:solidFill>
                <a:srgbClr val="595959"/>
              </a:solidFill>
            </a:endParaRPr>
          </a:p>
          <a:p>
            <a:pPr indent="-381000" lvl="0" marL="457200" rtl="0" algn="l">
              <a:lnSpc>
                <a:spcPct val="100000"/>
              </a:lnSpc>
              <a:spcBef>
                <a:spcPts val="1000"/>
              </a:spcBef>
              <a:spcAft>
                <a:spcPts val="0"/>
              </a:spcAft>
              <a:buClr>
                <a:srgbClr val="595959"/>
              </a:buClr>
              <a:buSzPts val="2400"/>
              <a:buFont typeface="Google Sans"/>
              <a:buChar char="●"/>
            </a:pPr>
            <a:r>
              <a:rPr lang="en-US" sz="2400">
                <a:solidFill>
                  <a:srgbClr val="595959"/>
                </a:solidFill>
              </a:rPr>
              <a:t>Most loss functions are </a:t>
            </a:r>
            <a:r>
              <a:rPr b="1" lang="en-US" sz="2400">
                <a:solidFill>
                  <a:srgbClr val="595959"/>
                </a:solidFill>
              </a:rPr>
              <a:t>non-convex</a:t>
            </a:r>
            <a:endParaRPr b="1" sz="2400">
              <a:solidFill>
                <a:srgbClr val="595959"/>
              </a:solidFill>
            </a:endParaRPr>
          </a:p>
          <a:p>
            <a:pPr indent="0" lvl="0" marL="457200" rtl="0" algn="l">
              <a:lnSpc>
                <a:spcPct val="100000"/>
              </a:lnSpc>
              <a:spcBef>
                <a:spcPts val="1000"/>
              </a:spcBef>
              <a:spcAft>
                <a:spcPts val="1000"/>
              </a:spcAft>
              <a:buNone/>
            </a:pPr>
            <a:r>
              <a:t/>
            </a:r>
            <a:endParaRPr sz="2400">
              <a:solidFill>
                <a:srgbClr val="595959"/>
              </a:solidFill>
            </a:endParaRPr>
          </a:p>
        </p:txBody>
      </p:sp>
      <p:sp>
        <p:nvSpPr>
          <p:cNvPr id="869" name="Google Shape;869;p91"/>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Local Minima</a:t>
            </a:r>
            <a:endParaRPr/>
          </a:p>
        </p:txBody>
      </p:sp>
      <p:cxnSp>
        <p:nvCxnSpPr>
          <p:cNvPr id="870" name="Google Shape;870;p91"/>
          <p:cNvCxnSpPr/>
          <p:nvPr/>
        </p:nvCxnSpPr>
        <p:spPr>
          <a:xfrm rot="10800000">
            <a:off x="4408988" y="2995800"/>
            <a:ext cx="12900" cy="2307000"/>
          </a:xfrm>
          <a:prstGeom prst="straightConnector1">
            <a:avLst/>
          </a:prstGeom>
          <a:noFill/>
          <a:ln cap="flat" cmpd="sng" w="28575">
            <a:solidFill>
              <a:srgbClr val="424242"/>
            </a:solidFill>
            <a:prstDash val="solid"/>
            <a:round/>
            <a:headEnd len="med" w="med" type="stealth"/>
            <a:tailEnd len="med" w="med" type="stealth"/>
          </a:ln>
        </p:spPr>
      </p:cxnSp>
      <p:cxnSp>
        <p:nvCxnSpPr>
          <p:cNvPr id="871" name="Google Shape;871;p91"/>
          <p:cNvCxnSpPr/>
          <p:nvPr/>
        </p:nvCxnSpPr>
        <p:spPr>
          <a:xfrm>
            <a:off x="4575475" y="5479675"/>
            <a:ext cx="3398400" cy="0"/>
          </a:xfrm>
          <a:prstGeom prst="straightConnector1">
            <a:avLst/>
          </a:prstGeom>
          <a:noFill/>
          <a:ln cap="flat" cmpd="sng" w="28575">
            <a:solidFill>
              <a:srgbClr val="424242"/>
            </a:solidFill>
            <a:prstDash val="solid"/>
            <a:round/>
            <a:headEnd len="med" w="med" type="stealth"/>
            <a:tailEnd len="med" w="med" type="stealth"/>
          </a:ln>
        </p:spPr>
      </p:cxnSp>
      <p:sp>
        <p:nvSpPr>
          <p:cNvPr id="872" name="Google Shape;872;p91"/>
          <p:cNvSpPr txBox="1"/>
          <p:nvPr/>
        </p:nvSpPr>
        <p:spPr>
          <a:xfrm>
            <a:off x="5030250" y="5447025"/>
            <a:ext cx="22839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w</a:t>
            </a:r>
            <a:endParaRPr baseline="-25000" sz="2000"/>
          </a:p>
        </p:txBody>
      </p:sp>
      <p:sp>
        <p:nvSpPr>
          <p:cNvPr id="873" name="Google Shape;873;p91"/>
          <p:cNvSpPr txBox="1"/>
          <p:nvPr/>
        </p:nvSpPr>
        <p:spPr>
          <a:xfrm>
            <a:off x="3950225" y="4090325"/>
            <a:ext cx="5757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J</a:t>
            </a:r>
            <a:endParaRPr baseline="-25000" i="1" sz="2000"/>
          </a:p>
        </p:txBody>
      </p:sp>
      <p:sp>
        <p:nvSpPr>
          <p:cNvPr id="874" name="Google Shape;874;p91"/>
          <p:cNvSpPr/>
          <p:nvPr/>
        </p:nvSpPr>
        <p:spPr>
          <a:xfrm>
            <a:off x="4982625" y="3146900"/>
            <a:ext cx="2730300" cy="2160500"/>
          </a:xfrm>
          <a:custGeom>
            <a:rect b="b" l="l" r="r" t="t"/>
            <a:pathLst>
              <a:path extrusionOk="0" h="86420" w="109212">
                <a:moveTo>
                  <a:pt x="0" y="860"/>
                </a:moveTo>
                <a:cubicBezTo>
                  <a:pt x="6343" y="15036"/>
                  <a:pt x="27057" y="79881"/>
                  <a:pt x="38060" y="85915"/>
                </a:cubicBezTo>
                <a:cubicBezTo>
                  <a:pt x="49063" y="91949"/>
                  <a:pt x="57359" y="42022"/>
                  <a:pt x="66017" y="37066"/>
                </a:cubicBezTo>
                <a:cubicBezTo>
                  <a:pt x="74675" y="32111"/>
                  <a:pt x="82808" y="62360"/>
                  <a:pt x="90007" y="56182"/>
                </a:cubicBezTo>
                <a:cubicBezTo>
                  <a:pt x="97206" y="50004"/>
                  <a:pt x="106011" y="9364"/>
                  <a:pt x="109212" y="0"/>
                </a:cubicBezTo>
              </a:path>
            </a:pathLst>
          </a:custGeom>
          <a:noFill/>
          <a:ln cap="flat" cmpd="sng" w="19050">
            <a:solidFill>
              <a:srgbClr val="4285F4"/>
            </a:solidFill>
            <a:prstDash val="solid"/>
            <a:round/>
            <a:headEnd len="med" w="med" type="none"/>
            <a:tailEnd len="med" w="med" type="none"/>
          </a:ln>
        </p:spPr>
      </p:sp>
      <p:sp>
        <p:nvSpPr>
          <p:cNvPr id="875" name="Google Shape;875;p91"/>
          <p:cNvSpPr txBox="1"/>
          <p:nvPr/>
        </p:nvSpPr>
        <p:spPr>
          <a:xfrm>
            <a:off x="7830200" y="4652500"/>
            <a:ext cx="1237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Local minimum</a:t>
            </a:r>
            <a:endParaRPr sz="2000"/>
          </a:p>
        </p:txBody>
      </p:sp>
      <p:cxnSp>
        <p:nvCxnSpPr>
          <p:cNvPr id="876" name="Google Shape;876;p91"/>
          <p:cNvCxnSpPr>
            <a:endCxn id="875" idx="1"/>
          </p:cNvCxnSpPr>
          <p:nvPr/>
        </p:nvCxnSpPr>
        <p:spPr>
          <a:xfrm>
            <a:off x="7457600" y="4638250"/>
            <a:ext cx="372600" cy="255000"/>
          </a:xfrm>
          <a:prstGeom prst="straightConnector1">
            <a:avLst/>
          </a:prstGeom>
          <a:noFill/>
          <a:ln cap="flat" cmpd="sng" w="28575">
            <a:solidFill>
              <a:srgbClr val="424242"/>
            </a:solidFill>
            <a:prstDash val="solid"/>
            <a:round/>
            <a:headEnd len="med" w="med" type="stealth"/>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92"/>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Local Minima</a:t>
            </a:r>
            <a:endParaRPr/>
          </a:p>
        </p:txBody>
      </p:sp>
      <p:cxnSp>
        <p:nvCxnSpPr>
          <p:cNvPr id="883" name="Google Shape;883;p92"/>
          <p:cNvCxnSpPr/>
          <p:nvPr/>
        </p:nvCxnSpPr>
        <p:spPr>
          <a:xfrm rot="10800000">
            <a:off x="4408988" y="2995800"/>
            <a:ext cx="12900" cy="2307000"/>
          </a:xfrm>
          <a:prstGeom prst="straightConnector1">
            <a:avLst/>
          </a:prstGeom>
          <a:noFill/>
          <a:ln cap="flat" cmpd="sng" w="28575">
            <a:solidFill>
              <a:srgbClr val="424242"/>
            </a:solidFill>
            <a:prstDash val="solid"/>
            <a:round/>
            <a:headEnd len="med" w="med" type="stealth"/>
            <a:tailEnd len="med" w="med" type="stealth"/>
          </a:ln>
        </p:spPr>
      </p:cxnSp>
      <p:cxnSp>
        <p:nvCxnSpPr>
          <p:cNvPr id="884" name="Google Shape;884;p92"/>
          <p:cNvCxnSpPr/>
          <p:nvPr/>
        </p:nvCxnSpPr>
        <p:spPr>
          <a:xfrm>
            <a:off x="4575475" y="5479675"/>
            <a:ext cx="3398400" cy="0"/>
          </a:xfrm>
          <a:prstGeom prst="straightConnector1">
            <a:avLst/>
          </a:prstGeom>
          <a:noFill/>
          <a:ln cap="flat" cmpd="sng" w="28575">
            <a:solidFill>
              <a:srgbClr val="424242"/>
            </a:solidFill>
            <a:prstDash val="solid"/>
            <a:round/>
            <a:headEnd len="med" w="med" type="stealth"/>
            <a:tailEnd len="med" w="med" type="stealth"/>
          </a:ln>
        </p:spPr>
      </p:cxnSp>
      <p:sp>
        <p:nvSpPr>
          <p:cNvPr id="885" name="Google Shape;885;p92"/>
          <p:cNvSpPr txBox="1"/>
          <p:nvPr/>
        </p:nvSpPr>
        <p:spPr>
          <a:xfrm>
            <a:off x="5030250" y="5447025"/>
            <a:ext cx="22839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w</a:t>
            </a:r>
            <a:endParaRPr baseline="-25000" sz="2000"/>
          </a:p>
        </p:txBody>
      </p:sp>
      <p:sp>
        <p:nvSpPr>
          <p:cNvPr id="886" name="Google Shape;886;p92"/>
          <p:cNvSpPr txBox="1"/>
          <p:nvPr/>
        </p:nvSpPr>
        <p:spPr>
          <a:xfrm>
            <a:off x="3950225" y="4090325"/>
            <a:ext cx="5757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J</a:t>
            </a:r>
            <a:endParaRPr baseline="-25000" i="1" sz="2000"/>
          </a:p>
        </p:txBody>
      </p:sp>
      <p:sp>
        <p:nvSpPr>
          <p:cNvPr id="887" name="Google Shape;887;p92"/>
          <p:cNvSpPr/>
          <p:nvPr/>
        </p:nvSpPr>
        <p:spPr>
          <a:xfrm>
            <a:off x="4982625" y="3146900"/>
            <a:ext cx="2730300" cy="2160500"/>
          </a:xfrm>
          <a:custGeom>
            <a:rect b="b" l="l" r="r" t="t"/>
            <a:pathLst>
              <a:path extrusionOk="0" h="86420" w="109212">
                <a:moveTo>
                  <a:pt x="0" y="860"/>
                </a:moveTo>
                <a:cubicBezTo>
                  <a:pt x="6343" y="15036"/>
                  <a:pt x="27057" y="79881"/>
                  <a:pt x="38060" y="85915"/>
                </a:cubicBezTo>
                <a:cubicBezTo>
                  <a:pt x="49063" y="91949"/>
                  <a:pt x="57359" y="42022"/>
                  <a:pt x="66017" y="37066"/>
                </a:cubicBezTo>
                <a:cubicBezTo>
                  <a:pt x="74675" y="32111"/>
                  <a:pt x="82808" y="62360"/>
                  <a:pt x="90007" y="56182"/>
                </a:cubicBezTo>
                <a:cubicBezTo>
                  <a:pt x="97206" y="50004"/>
                  <a:pt x="106011" y="9364"/>
                  <a:pt x="109212" y="0"/>
                </a:cubicBezTo>
              </a:path>
            </a:pathLst>
          </a:custGeom>
          <a:noFill/>
          <a:ln cap="flat" cmpd="sng" w="19050">
            <a:solidFill>
              <a:srgbClr val="4285F4"/>
            </a:solidFill>
            <a:prstDash val="solid"/>
            <a:round/>
            <a:headEnd len="med" w="med" type="none"/>
            <a:tailEnd len="med" w="med" type="none"/>
          </a:ln>
        </p:spPr>
      </p:sp>
      <p:sp>
        <p:nvSpPr>
          <p:cNvPr id="888" name="Google Shape;888;p92"/>
          <p:cNvSpPr txBox="1"/>
          <p:nvPr/>
        </p:nvSpPr>
        <p:spPr>
          <a:xfrm>
            <a:off x="7830200" y="4652500"/>
            <a:ext cx="1237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Local minimum</a:t>
            </a:r>
            <a:endParaRPr sz="2000"/>
          </a:p>
        </p:txBody>
      </p:sp>
      <p:cxnSp>
        <p:nvCxnSpPr>
          <p:cNvPr id="889" name="Google Shape;889;p92"/>
          <p:cNvCxnSpPr>
            <a:endCxn id="888" idx="1"/>
          </p:cNvCxnSpPr>
          <p:nvPr/>
        </p:nvCxnSpPr>
        <p:spPr>
          <a:xfrm>
            <a:off x="7457600" y="4638250"/>
            <a:ext cx="372600" cy="255000"/>
          </a:xfrm>
          <a:prstGeom prst="straightConnector1">
            <a:avLst/>
          </a:prstGeom>
          <a:noFill/>
          <a:ln cap="flat" cmpd="sng" w="28575">
            <a:solidFill>
              <a:srgbClr val="424242"/>
            </a:solidFill>
            <a:prstDash val="solid"/>
            <a:round/>
            <a:headEnd len="med" w="med" type="stealth"/>
            <a:tailEnd len="med" w="med" type="none"/>
          </a:ln>
        </p:spPr>
      </p:cxnSp>
      <p:sp>
        <p:nvSpPr>
          <p:cNvPr id="890" name="Google Shape;890;p92"/>
          <p:cNvSpPr txBox="1"/>
          <p:nvPr/>
        </p:nvSpPr>
        <p:spPr>
          <a:xfrm>
            <a:off x="168650" y="1545850"/>
            <a:ext cx="3541500" cy="4876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595959"/>
              </a:buClr>
              <a:buSzPts val="2400"/>
              <a:buFont typeface="Arial"/>
              <a:buChar char="●"/>
            </a:pPr>
            <a:r>
              <a:rPr lang="en-US" sz="2400">
                <a:solidFill>
                  <a:srgbClr val="595959"/>
                </a:solidFill>
              </a:rPr>
              <a:t>Will gradient descent reach the global minimum?</a:t>
            </a:r>
            <a:endParaRPr sz="2400">
              <a:solidFill>
                <a:srgbClr val="595959"/>
              </a:solidFill>
            </a:endParaRPr>
          </a:p>
          <a:p>
            <a:pPr indent="-381000" lvl="0" marL="457200" rtl="0" algn="l">
              <a:lnSpc>
                <a:spcPct val="100000"/>
              </a:lnSpc>
              <a:spcBef>
                <a:spcPts val="1000"/>
              </a:spcBef>
              <a:spcAft>
                <a:spcPts val="0"/>
              </a:spcAft>
              <a:buClr>
                <a:srgbClr val="595959"/>
              </a:buClr>
              <a:buSzPts val="2400"/>
              <a:buFont typeface="Arial"/>
              <a:buChar char="●"/>
            </a:pPr>
            <a:r>
              <a:rPr lang="en-US" sz="2400">
                <a:solidFill>
                  <a:srgbClr val="595959"/>
                </a:solidFill>
              </a:rPr>
              <a:t>How could we improve our chances?</a:t>
            </a:r>
            <a:endParaRPr sz="2400">
              <a:solidFill>
                <a:srgbClr val="595959"/>
              </a:solidFill>
            </a:endParaRPr>
          </a:p>
          <a:p>
            <a:pPr indent="-381000" lvl="0" marL="457200" rtl="0" algn="l">
              <a:lnSpc>
                <a:spcPct val="100000"/>
              </a:lnSpc>
              <a:spcBef>
                <a:spcPts val="1000"/>
              </a:spcBef>
              <a:spcAft>
                <a:spcPts val="0"/>
              </a:spcAft>
              <a:buClr>
                <a:srgbClr val="595959"/>
              </a:buClr>
              <a:buSzPts val="2400"/>
              <a:buFont typeface="Google Sans"/>
              <a:buChar char="●"/>
            </a:pPr>
            <a:r>
              <a:rPr lang="en-US" sz="2400">
                <a:solidFill>
                  <a:srgbClr val="595959"/>
                </a:solidFill>
              </a:rPr>
              <a:t>Most loss functions are </a:t>
            </a:r>
            <a:r>
              <a:rPr b="1" lang="en-US" sz="2400">
                <a:solidFill>
                  <a:srgbClr val="595959"/>
                </a:solidFill>
              </a:rPr>
              <a:t>non-convex</a:t>
            </a:r>
            <a:endParaRPr b="1" sz="2400">
              <a:solidFill>
                <a:srgbClr val="595959"/>
              </a:solidFill>
            </a:endParaRPr>
          </a:p>
          <a:p>
            <a:pPr indent="-381000" lvl="0" marL="457200" rtl="0" algn="l">
              <a:lnSpc>
                <a:spcPct val="100000"/>
              </a:lnSpc>
              <a:spcBef>
                <a:spcPts val="1000"/>
              </a:spcBef>
              <a:spcAft>
                <a:spcPts val="1000"/>
              </a:spcAft>
              <a:buClr>
                <a:srgbClr val="595959"/>
              </a:buClr>
              <a:buSzPts val="2400"/>
              <a:buFont typeface="Arial"/>
              <a:buChar char="●"/>
            </a:pPr>
            <a:r>
              <a:rPr lang="en-US" sz="2400">
                <a:solidFill>
                  <a:srgbClr val="595959"/>
                </a:solidFill>
              </a:rPr>
              <a:t>Linear regression is convex</a:t>
            </a:r>
            <a:endParaRPr sz="2400">
              <a:solidFill>
                <a:srgbClr val="595959"/>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93"/>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Tricky Loss Functions</a:t>
            </a:r>
            <a:endParaRPr/>
          </a:p>
        </p:txBody>
      </p:sp>
      <p:sp>
        <p:nvSpPr>
          <p:cNvPr id="897" name="Google Shape;897;p93"/>
          <p:cNvSpPr txBox="1"/>
          <p:nvPr/>
        </p:nvSpPr>
        <p:spPr>
          <a:xfrm>
            <a:off x="168650" y="2197750"/>
            <a:ext cx="3541500" cy="29292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1000"/>
              </a:spcAft>
              <a:buClr>
                <a:srgbClr val="595959"/>
              </a:buClr>
              <a:buSzPts val="2400"/>
              <a:buFont typeface="Arial"/>
              <a:buChar char="●"/>
            </a:pPr>
            <a:r>
              <a:rPr lang="en-US" sz="2400">
                <a:solidFill>
                  <a:srgbClr val="595959"/>
                </a:solidFill>
              </a:rPr>
              <a:t>What about saddle points or plateaus?</a:t>
            </a:r>
            <a:endParaRPr sz="2400">
              <a:solidFill>
                <a:srgbClr val="595959"/>
              </a:solidFill>
            </a:endParaRPr>
          </a:p>
        </p:txBody>
      </p:sp>
      <p:pic>
        <p:nvPicPr>
          <p:cNvPr id="898" name="Google Shape;898;p93"/>
          <p:cNvPicPr preferRelativeResize="0"/>
          <p:nvPr/>
        </p:nvPicPr>
        <p:blipFill>
          <a:blip r:embed="rId3">
            <a:alphaModFix/>
          </a:blip>
          <a:stretch>
            <a:fillRect/>
          </a:stretch>
        </p:blipFill>
        <p:spPr>
          <a:xfrm>
            <a:off x="4014950" y="2057400"/>
            <a:ext cx="5129050" cy="4211220"/>
          </a:xfrm>
          <a:prstGeom prst="rect">
            <a:avLst/>
          </a:prstGeom>
          <a:noFill/>
          <a:ln>
            <a:noFill/>
          </a:ln>
        </p:spPr>
      </p:pic>
      <p:sp>
        <p:nvSpPr>
          <p:cNvPr id="899" name="Google Shape;899;p93"/>
          <p:cNvSpPr txBox="1"/>
          <p:nvPr/>
        </p:nvSpPr>
        <p:spPr>
          <a:xfrm>
            <a:off x="9880650" y="4854475"/>
            <a:ext cx="17109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lang="en-US" u="sng">
                <a:solidFill>
                  <a:schemeClr val="hlink"/>
                </a:solidFill>
                <a:hlinkClick r:id="rId4"/>
              </a:rPr>
              <a:t>image source</a:t>
            </a:r>
            <a:r>
              <a:rPr lang="en-US"/>
              <a: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4"/>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Notes on the Gradient</a:t>
            </a:r>
            <a:endParaRPr/>
          </a:p>
        </p:txBody>
      </p:sp>
      <p:sp>
        <p:nvSpPr>
          <p:cNvPr id="906" name="Google Shape;906;p94"/>
          <p:cNvSpPr txBox="1"/>
          <p:nvPr/>
        </p:nvSpPr>
        <p:spPr>
          <a:xfrm>
            <a:off x="311700" y="1838275"/>
            <a:ext cx="4972200" cy="4232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Char char="●"/>
            </a:pPr>
            <a:r>
              <a:rPr lang="en-US" sz="2400">
                <a:solidFill>
                  <a:srgbClr val="595959"/>
                </a:solidFill>
              </a:rPr>
              <a:t>Compute a partial derivative for each parameter (holding others constant)</a:t>
            </a:r>
            <a:endParaRPr sz="2400">
              <a:solidFill>
                <a:srgbClr val="595959"/>
              </a:solidFill>
            </a:endParaRPr>
          </a:p>
          <a:p>
            <a:pPr indent="0" lvl="0" marL="457200" rtl="0" algn="l">
              <a:lnSpc>
                <a:spcPct val="115000"/>
              </a:lnSpc>
              <a:spcBef>
                <a:spcPts val="1000"/>
              </a:spcBef>
              <a:spcAft>
                <a:spcPts val="0"/>
              </a:spcAft>
              <a:buNone/>
            </a:pPr>
            <a:r>
              <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95"/>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Notes on the Gradient</a:t>
            </a:r>
            <a:endParaRPr/>
          </a:p>
        </p:txBody>
      </p:sp>
      <p:sp>
        <p:nvSpPr>
          <p:cNvPr id="913" name="Google Shape;913;p95"/>
          <p:cNvSpPr txBox="1"/>
          <p:nvPr/>
        </p:nvSpPr>
        <p:spPr>
          <a:xfrm>
            <a:off x="311700" y="1838275"/>
            <a:ext cx="4972200" cy="4232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Char char="●"/>
            </a:pPr>
            <a:r>
              <a:rPr lang="en-US" sz="2400">
                <a:solidFill>
                  <a:srgbClr val="595959"/>
                </a:solidFill>
              </a:rPr>
              <a:t>Compute a partial derivative for each parameter (holding others constant)</a:t>
            </a:r>
            <a:endParaRPr sz="2400">
              <a:solidFill>
                <a:srgbClr val="595959"/>
              </a:solidFill>
            </a:endParaRPr>
          </a:p>
          <a:p>
            <a:pPr indent="-381000" lvl="0" marL="457200" rtl="0" algn="l">
              <a:lnSpc>
                <a:spcPct val="115000"/>
              </a:lnSpc>
              <a:spcBef>
                <a:spcPts val="1000"/>
              </a:spcBef>
              <a:spcAft>
                <a:spcPts val="0"/>
              </a:spcAft>
              <a:buClr>
                <a:srgbClr val="595959"/>
              </a:buClr>
              <a:buSzPts val="2400"/>
              <a:buChar char="●"/>
            </a:pPr>
            <a:r>
              <a:rPr lang="en-US" sz="2400">
                <a:solidFill>
                  <a:srgbClr val="595959"/>
                </a:solidFill>
              </a:rPr>
              <a:t>Stack the partial derivatives in a vector</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6"/>
          <p:cNvSpPr txBox="1"/>
          <p:nvPr/>
        </p:nvSpPr>
        <p:spPr>
          <a:xfrm>
            <a:off x="311700" y="1838275"/>
            <a:ext cx="4972200" cy="4232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Char char="●"/>
            </a:pPr>
            <a:r>
              <a:rPr lang="en-US" sz="2400">
                <a:solidFill>
                  <a:srgbClr val="595959"/>
                </a:solidFill>
              </a:rPr>
              <a:t>Compute a partial derivative for each parameter (holding others constant)</a:t>
            </a:r>
            <a:endParaRPr sz="2400">
              <a:solidFill>
                <a:srgbClr val="595959"/>
              </a:solidFill>
            </a:endParaRPr>
          </a:p>
          <a:p>
            <a:pPr indent="-381000" lvl="0" marL="457200" rtl="0" algn="l">
              <a:lnSpc>
                <a:spcPct val="115000"/>
              </a:lnSpc>
              <a:spcBef>
                <a:spcPts val="1000"/>
              </a:spcBef>
              <a:spcAft>
                <a:spcPts val="0"/>
              </a:spcAft>
              <a:buClr>
                <a:srgbClr val="595959"/>
              </a:buClr>
              <a:buSzPts val="2400"/>
              <a:buChar char="●"/>
            </a:pPr>
            <a:r>
              <a:rPr lang="en-US" sz="2400">
                <a:solidFill>
                  <a:srgbClr val="595959"/>
                </a:solidFill>
              </a:rPr>
              <a:t>Stack the partial derivatives in a vector</a:t>
            </a:r>
            <a:endParaRPr sz="2400">
              <a:solidFill>
                <a:srgbClr val="595959"/>
              </a:solidFill>
            </a:endParaRPr>
          </a:p>
          <a:p>
            <a:pPr indent="-381000" lvl="0" marL="457200" rtl="0" algn="l">
              <a:lnSpc>
                <a:spcPct val="115000"/>
              </a:lnSpc>
              <a:spcBef>
                <a:spcPts val="1000"/>
              </a:spcBef>
              <a:spcAft>
                <a:spcPts val="0"/>
              </a:spcAft>
              <a:buClr>
                <a:srgbClr val="595959"/>
              </a:buClr>
              <a:buSzPts val="2400"/>
              <a:buChar char="●"/>
            </a:pPr>
            <a:r>
              <a:rPr lang="en-US" sz="2400">
                <a:solidFill>
                  <a:srgbClr val="595959"/>
                </a:solidFill>
              </a:rPr>
              <a:t>That’s the gradient</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sp>
        <p:nvSpPr>
          <p:cNvPr id="920" name="Google Shape;920;p96"/>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Notes on the Gradient</a:t>
            </a:r>
            <a:endParaRPr/>
          </a:p>
        </p:txBody>
      </p:sp>
      <p:pic>
        <p:nvPicPr>
          <p:cNvPr id="921" name="Google Shape;921;p96"/>
          <p:cNvPicPr preferRelativeResize="0"/>
          <p:nvPr/>
        </p:nvPicPr>
        <p:blipFill>
          <a:blip r:embed="rId3">
            <a:alphaModFix/>
          </a:blip>
          <a:stretch>
            <a:fillRect/>
          </a:stretch>
        </p:blipFill>
        <p:spPr>
          <a:xfrm>
            <a:off x="6206400" y="1423749"/>
            <a:ext cx="2423975" cy="2298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7"/>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Notes on the Gradient</a:t>
            </a:r>
            <a:endParaRPr/>
          </a:p>
        </p:txBody>
      </p:sp>
      <p:sp>
        <p:nvSpPr>
          <p:cNvPr id="928" name="Google Shape;928;p97"/>
          <p:cNvSpPr txBox="1"/>
          <p:nvPr/>
        </p:nvSpPr>
        <p:spPr>
          <a:xfrm>
            <a:off x="311700" y="1838275"/>
            <a:ext cx="4972200" cy="4232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Char char="●"/>
            </a:pPr>
            <a:r>
              <a:rPr lang="en-US" sz="2400">
                <a:solidFill>
                  <a:srgbClr val="595959"/>
                </a:solidFill>
              </a:rPr>
              <a:t>Compute a partial derivative for each parameter (holding others constant)</a:t>
            </a:r>
            <a:endParaRPr sz="2400">
              <a:solidFill>
                <a:srgbClr val="595959"/>
              </a:solidFill>
            </a:endParaRPr>
          </a:p>
          <a:p>
            <a:pPr indent="-381000" lvl="0" marL="457200" rtl="0" algn="l">
              <a:lnSpc>
                <a:spcPct val="115000"/>
              </a:lnSpc>
              <a:spcBef>
                <a:spcPts val="1000"/>
              </a:spcBef>
              <a:spcAft>
                <a:spcPts val="0"/>
              </a:spcAft>
              <a:buClr>
                <a:srgbClr val="595959"/>
              </a:buClr>
              <a:buSzPts val="2400"/>
              <a:buChar char="●"/>
            </a:pPr>
            <a:r>
              <a:rPr lang="en-US" sz="2400">
                <a:solidFill>
                  <a:srgbClr val="595959"/>
                </a:solidFill>
              </a:rPr>
              <a:t>Stack the partial derivatives in a vector</a:t>
            </a:r>
            <a:endParaRPr sz="2400">
              <a:solidFill>
                <a:srgbClr val="595959"/>
              </a:solidFill>
            </a:endParaRPr>
          </a:p>
          <a:p>
            <a:pPr indent="-381000" lvl="0" marL="457200" rtl="0" algn="l">
              <a:lnSpc>
                <a:spcPct val="115000"/>
              </a:lnSpc>
              <a:spcBef>
                <a:spcPts val="1000"/>
              </a:spcBef>
              <a:spcAft>
                <a:spcPts val="0"/>
              </a:spcAft>
              <a:buClr>
                <a:srgbClr val="595959"/>
              </a:buClr>
              <a:buSzPts val="2400"/>
              <a:buChar char="●"/>
            </a:pPr>
            <a:r>
              <a:rPr lang="en-US" sz="2400">
                <a:solidFill>
                  <a:srgbClr val="595959"/>
                </a:solidFill>
              </a:rPr>
              <a:t>That’s the gradient</a:t>
            </a:r>
            <a:endParaRPr sz="2400">
              <a:solidFill>
                <a:srgbClr val="595959"/>
              </a:solidFill>
            </a:endParaRPr>
          </a:p>
          <a:p>
            <a:pPr indent="-381000" lvl="0" marL="457200" rtl="0" algn="l">
              <a:lnSpc>
                <a:spcPct val="115000"/>
              </a:lnSpc>
              <a:spcBef>
                <a:spcPts val="1000"/>
              </a:spcBef>
              <a:spcAft>
                <a:spcPts val="0"/>
              </a:spcAft>
              <a:buClr>
                <a:srgbClr val="595959"/>
              </a:buClr>
              <a:buSzPts val="2400"/>
              <a:buChar char="●"/>
            </a:pPr>
            <a:r>
              <a:rPr lang="en-US" sz="2400">
                <a:solidFill>
                  <a:srgbClr val="595959"/>
                </a:solidFill>
              </a:rPr>
              <a:t>It points in the direction of steepest ascent</a:t>
            </a:r>
            <a:endParaRPr sz="2400">
              <a:solidFill>
                <a:srgbClr val="595959"/>
              </a:solidFill>
            </a:endParaRPr>
          </a:p>
          <a:p>
            <a:pPr indent="0" lvl="0" marL="0" rtl="0" algn="l">
              <a:lnSpc>
                <a:spcPct val="115000"/>
              </a:lnSpc>
              <a:spcBef>
                <a:spcPts val="1000"/>
              </a:spcBef>
              <a:spcAft>
                <a:spcPts val="1000"/>
              </a:spcAft>
              <a:buNone/>
            </a:pPr>
            <a:r>
              <a:t/>
            </a:r>
            <a:endParaRPr sz="2400">
              <a:solidFill>
                <a:srgbClr val="595959"/>
              </a:solidFill>
            </a:endParaRPr>
          </a:p>
        </p:txBody>
      </p:sp>
      <p:pic>
        <p:nvPicPr>
          <p:cNvPr id="929" name="Google Shape;929;p97"/>
          <p:cNvPicPr preferRelativeResize="0"/>
          <p:nvPr/>
        </p:nvPicPr>
        <p:blipFill>
          <a:blip r:embed="rId3">
            <a:alphaModFix/>
          </a:blip>
          <a:stretch>
            <a:fillRect/>
          </a:stretch>
        </p:blipFill>
        <p:spPr>
          <a:xfrm>
            <a:off x="6206400" y="1423749"/>
            <a:ext cx="2423975" cy="2298050"/>
          </a:xfrm>
          <a:prstGeom prst="rect">
            <a:avLst/>
          </a:prstGeom>
          <a:noFill/>
          <a:ln>
            <a:noFill/>
          </a:ln>
        </p:spPr>
      </p:pic>
      <p:pic>
        <p:nvPicPr>
          <p:cNvPr id="930" name="Google Shape;930;p97"/>
          <p:cNvPicPr preferRelativeResize="0"/>
          <p:nvPr/>
        </p:nvPicPr>
        <p:blipFill>
          <a:blip r:embed="rId4">
            <a:alphaModFix/>
          </a:blip>
          <a:stretch>
            <a:fillRect/>
          </a:stretch>
        </p:blipFill>
        <p:spPr>
          <a:xfrm>
            <a:off x="5718747" y="3874200"/>
            <a:ext cx="3349054" cy="2808400"/>
          </a:xfrm>
          <a:prstGeom prst="rect">
            <a:avLst/>
          </a:prstGeom>
          <a:noFill/>
          <a:ln>
            <a:noFill/>
          </a:ln>
        </p:spPr>
      </p:pic>
      <p:sp>
        <p:nvSpPr>
          <p:cNvPr id="931" name="Google Shape;931;p97"/>
          <p:cNvSpPr txBox="1"/>
          <p:nvPr/>
        </p:nvSpPr>
        <p:spPr>
          <a:xfrm>
            <a:off x="9509225" y="4923700"/>
            <a:ext cx="21237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lang="en-US" u="sng">
                <a:solidFill>
                  <a:schemeClr val="hlink"/>
                </a:solidFill>
                <a:hlinkClick r:id="rId5"/>
              </a:rPr>
              <a:t>image source</a:t>
            </a:r>
            <a:r>
              <a:rPr lang="en-US"/>
              <a: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98"/>
          <p:cNvSpPr txBox="1"/>
          <p:nvPr>
            <p:ph type="title"/>
          </p:nvPr>
        </p:nvSpPr>
        <p:spPr>
          <a:xfrm>
            <a:off x="457200" y="228600"/>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Review</a:t>
            </a:r>
            <a:endParaRPr/>
          </a:p>
        </p:txBody>
      </p:sp>
      <p:sp>
        <p:nvSpPr>
          <p:cNvPr id="938" name="Google Shape;938;p98"/>
          <p:cNvSpPr txBox="1"/>
          <p:nvPr/>
        </p:nvSpPr>
        <p:spPr>
          <a:xfrm>
            <a:off x="311700" y="1838275"/>
            <a:ext cx="7629900" cy="4232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95959"/>
              </a:buClr>
              <a:buSzPts val="2400"/>
              <a:buChar char="●"/>
            </a:pPr>
            <a:r>
              <a:rPr lang="en-US" sz="2400">
                <a:solidFill>
                  <a:srgbClr val="595959"/>
                </a:solidFill>
              </a:rPr>
              <a:t>Define: </a:t>
            </a:r>
            <a:r>
              <a:rPr b="1" lang="en-US" sz="2400">
                <a:solidFill>
                  <a:srgbClr val="595959"/>
                </a:solidFill>
              </a:rPr>
              <a:t>model</a:t>
            </a:r>
            <a:r>
              <a:rPr lang="en-US" sz="2400">
                <a:solidFill>
                  <a:srgbClr val="595959"/>
                </a:solidFill>
              </a:rPr>
              <a:t>, </a:t>
            </a:r>
            <a:r>
              <a:rPr b="1" lang="en-US" sz="2400">
                <a:solidFill>
                  <a:srgbClr val="595959"/>
                </a:solidFill>
              </a:rPr>
              <a:t>loss</a:t>
            </a:r>
            <a:r>
              <a:rPr lang="en-US" sz="2400">
                <a:solidFill>
                  <a:srgbClr val="595959"/>
                </a:solidFill>
              </a:rPr>
              <a:t>, </a:t>
            </a:r>
            <a:r>
              <a:rPr b="1" lang="en-US" sz="2400">
                <a:solidFill>
                  <a:srgbClr val="595959"/>
                </a:solidFill>
              </a:rPr>
              <a:t>parameters</a:t>
            </a:r>
            <a:r>
              <a:rPr lang="en-US" sz="2400">
                <a:solidFill>
                  <a:srgbClr val="595959"/>
                </a:solidFill>
              </a:rPr>
              <a:t>, </a:t>
            </a:r>
            <a:r>
              <a:rPr b="1" lang="en-US" sz="2400">
                <a:solidFill>
                  <a:srgbClr val="595959"/>
                </a:solidFill>
              </a:rPr>
              <a:t>objective</a:t>
            </a:r>
            <a:r>
              <a:rPr lang="en-US" sz="2400">
                <a:solidFill>
                  <a:srgbClr val="595959"/>
                </a:solidFill>
              </a:rPr>
              <a:t>.</a:t>
            </a:r>
            <a:endParaRPr sz="2400">
              <a:solidFill>
                <a:srgbClr val="595959"/>
              </a:solidFill>
            </a:endParaRPr>
          </a:p>
          <a:p>
            <a:pPr indent="-381000" lvl="0" marL="457200" rtl="0" algn="l">
              <a:lnSpc>
                <a:spcPct val="115000"/>
              </a:lnSpc>
              <a:spcBef>
                <a:spcPts val="1000"/>
              </a:spcBef>
              <a:spcAft>
                <a:spcPts val="0"/>
              </a:spcAft>
              <a:buClr>
                <a:srgbClr val="595959"/>
              </a:buClr>
              <a:buSzPts val="2400"/>
              <a:buChar char="●"/>
            </a:pPr>
            <a:r>
              <a:rPr lang="en-US" sz="2400">
                <a:solidFill>
                  <a:srgbClr val="595959"/>
                </a:solidFill>
              </a:rPr>
              <a:t>What does </a:t>
            </a:r>
            <a:r>
              <a:rPr b="1" lang="en-US" sz="2400">
                <a:solidFill>
                  <a:srgbClr val="595959"/>
                </a:solidFill>
              </a:rPr>
              <a:t>learning by optimization</a:t>
            </a:r>
            <a:r>
              <a:rPr lang="en-US" sz="2400">
                <a:solidFill>
                  <a:srgbClr val="595959"/>
                </a:solidFill>
              </a:rPr>
              <a:t> mean?</a:t>
            </a:r>
            <a:endParaRPr sz="2400">
              <a:solidFill>
                <a:srgbClr val="595959"/>
              </a:solidFill>
            </a:endParaRPr>
          </a:p>
          <a:p>
            <a:pPr indent="-381000" lvl="0" marL="457200" rtl="0" algn="l">
              <a:lnSpc>
                <a:spcPct val="115000"/>
              </a:lnSpc>
              <a:spcBef>
                <a:spcPts val="1000"/>
              </a:spcBef>
              <a:spcAft>
                <a:spcPts val="0"/>
              </a:spcAft>
              <a:buClr>
                <a:srgbClr val="595959"/>
              </a:buClr>
              <a:buSzPts val="2400"/>
              <a:buChar char="●"/>
            </a:pPr>
            <a:r>
              <a:rPr lang="en-US" sz="2400">
                <a:solidFill>
                  <a:srgbClr val="595959"/>
                </a:solidFill>
              </a:rPr>
              <a:t>Why do we need </a:t>
            </a:r>
            <a:r>
              <a:rPr b="1" lang="en-US" sz="2400">
                <a:solidFill>
                  <a:srgbClr val="595959"/>
                </a:solidFill>
              </a:rPr>
              <a:t>gradient descent</a:t>
            </a:r>
            <a:r>
              <a:rPr lang="en-US" sz="2400">
                <a:solidFill>
                  <a:srgbClr val="595959"/>
                </a:solidFill>
              </a:rPr>
              <a:t>?</a:t>
            </a:r>
            <a:endParaRPr sz="2400">
              <a:solidFill>
                <a:srgbClr val="595959"/>
              </a:solidFill>
            </a:endParaRPr>
          </a:p>
          <a:p>
            <a:pPr indent="-381000" lvl="0" marL="457200" rtl="0" algn="l">
              <a:lnSpc>
                <a:spcPct val="115000"/>
              </a:lnSpc>
              <a:spcBef>
                <a:spcPts val="1000"/>
              </a:spcBef>
              <a:spcAft>
                <a:spcPts val="0"/>
              </a:spcAft>
              <a:buClr>
                <a:srgbClr val="595959"/>
              </a:buClr>
              <a:buSzPts val="2400"/>
              <a:buChar char="●"/>
            </a:pPr>
            <a:r>
              <a:rPr lang="en-US" sz="2400">
                <a:solidFill>
                  <a:srgbClr val="595959"/>
                </a:solidFill>
              </a:rPr>
              <a:t>What does a </a:t>
            </a:r>
            <a:r>
              <a:rPr b="1" lang="en-US" sz="2400">
                <a:solidFill>
                  <a:srgbClr val="595959"/>
                </a:solidFill>
              </a:rPr>
              <a:t>batch</a:t>
            </a:r>
            <a:r>
              <a:rPr lang="en-US" sz="2400">
                <a:solidFill>
                  <a:srgbClr val="595959"/>
                </a:solidFill>
              </a:rPr>
              <a:t> refer to in </a:t>
            </a:r>
            <a:r>
              <a:rPr b="1" lang="en-US" sz="2400">
                <a:solidFill>
                  <a:srgbClr val="595959"/>
                </a:solidFill>
              </a:rPr>
              <a:t>SGD</a:t>
            </a:r>
            <a:r>
              <a:rPr lang="en-US" sz="2400">
                <a:solidFill>
                  <a:srgbClr val="595959"/>
                </a:solidFill>
              </a:rPr>
              <a:t>?</a:t>
            </a:r>
            <a:endParaRPr sz="2400">
              <a:solidFill>
                <a:srgbClr val="595959"/>
              </a:solidFill>
            </a:endParaRPr>
          </a:p>
          <a:p>
            <a:pPr indent="-381000" lvl="0" marL="457200" rtl="0" algn="l">
              <a:lnSpc>
                <a:spcPct val="115000"/>
              </a:lnSpc>
              <a:spcBef>
                <a:spcPts val="1000"/>
              </a:spcBef>
              <a:spcAft>
                <a:spcPts val="1000"/>
              </a:spcAft>
              <a:buClr>
                <a:srgbClr val="595959"/>
              </a:buClr>
              <a:buSzPts val="2400"/>
              <a:buChar char="●"/>
            </a:pPr>
            <a:r>
              <a:rPr lang="en-US" sz="2400">
                <a:solidFill>
                  <a:srgbClr val="595959"/>
                </a:solidFill>
              </a:rPr>
              <a:t>Do we stop SGD when the loss reaches 0?</a:t>
            </a:r>
            <a:endParaRPr sz="2400">
              <a:solidFill>
                <a:srgbClr val="595959"/>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9"/>
          <p:cNvSpPr txBox="1"/>
          <p:nvPr>
            <p:ph idx="1" type="body"/>
          </p:nvPr>
        </p:nvSpPr>
        <p:spPr>
          <a:xfrm>
            <a:off x="722313" y="2057400"/>
            <a:ext cx="7772400" cy="1500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Gradient Descent: In Practice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type="ctrTitle"/>
          </p:nvPr>
        </p:nvSpPr>
        <p:spPr>
          <a:xfrm>
            <a:off x="685800" y="1143000"/>
            <a:ext cx="7772400" cy="158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Linear Regression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UC Berkeley 1">
      <a:dk1>
        <a:srgbClr val="000000"/>
      </a:dk1>
      <a:lt1>
        <a:srgbClr val="FFFFFF"/>
      </a:lt1>
      <a:dk2>
        <a:srgbClr val="46535E"/>
      </a:dk2>
      <a:lt2>
        <a:srgbClr val="EEEEEE"/>
      </a:lt2>
      <a:accent1>
        <a:srgbClr val="3B7EA1"/>
      </a:accent1>
      <a:accent2>
        <a:srgbClr val="FDB515"/>
      </a:accent2>
      <a:accent3>
        <a:srgbClr val="003262"/>
      </a:accent3>
      <a:accent4>
        <a:srgbClr val="B9D3B6"/>
      </a:accent4>
      <a:accent5>
        <a:srgbClr val="DDD5C7"/>
      </a:accent5>
      <a:accent6>
        <a:srgbClr val="584F29"/>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